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73" r:id="rId4"/>
    <p:sldId id="269" r:id="rId5"/>
    <p:sldId id="278" r:id="rId6"/>
    <p:sldId id="271" r:id="rId7"/>
    <p:sldId id="277" r:id="rId8"/>
    <p:sldId id="272" r:id="rId9"/>
    <p:sldId id="263" r:id="rId10"/>
    <p:sldId id="262" r:id="rId11"/>
    <p:sldId id="275" r:id="rId12"/>
    <p:sldId id="259" r:id="rId13"/>
    <p:sldId id="274" r:id="rId14"/>
    <p:sldId id="276" r:id="rId15"/>
    <p:sldId id="279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DE32C7-7F89-4E38-8165-C6A4D743DFFA}" v="1286" dt="2021-11-11T01:25:52.909"/>
    <p1510:client id="{7F373E42-9270-41A2-90BB-9DE94B17268D}" v="953" dt="2021-11-10T17:40:25.470"/>
    <p1510:client id="{7FD38F2B-ABA0-9356-E542-EF8F233117D6}" v="323" dt="2021-11-10T23:23:17.398"/>
    <p1510:client id="{8754F894-C64A-4B03-B1BD-81D8C5B7F864}" v="219" dt="2021-11-11T01:06:10.810"/>
    <p1510:client id="{A4CC53F1-2B5D-77AD-690B-0718280733DF}" v="51" dt="2021-11-10T16:16:48.775"/>
    <p1510:client id="{A4EDBE9E-3E95-46A3-94F6-1B8306F3A907}" v="7" dt="2021-11-11T02:21:26.516"/>
    <p1510:client id="{C6DC63F3-4CC3-588F-8131-82365EC8F3C0}" v="44" dt="2021-11-10T16:14:18.005"/>
    <p1510:client id="{D36EE1DA-7AC7-D11A-8146-B0A8C584512A}" v="1837" dt="2021-11-11T01:06:40.818"/>
    <p1510:client id="{D4FB1F9F-3306-3B74-802D-430621C3823A}" v="1985" dt="2021-11-10T03:03:10.6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57" y="3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lomy Eugene" userId="8c73f987e1b20c9f" providerId="LiveId" clId="{A4EDBE9E-3E95-46A3-94F6-1B8306F3A907}"/>
    <pc:docChg chg="custSel addSld delSld modSld">
      <pc:chgData name="Falomy Eugene" userId="8c73f987e1b20c9f" providerId="LiveId" clId="{A4EDBE9E-3E95-46A3-94F6-1B8306F3A907}" dt="2021-11-11T02:22:01.584" v="141" actId="2696"/>
      <pc:docMkLst>
        <pc:docMk/>
      </pc:docMkLst>
      <pc:sldChg chg="addSp delSp modSp add mod">
        <pc:chgData name="Falomy Eugene" userId="8c73f987e1b20c9f" providerId="LiveId" clId="{A4EDBE9E-3E95-46A3-94F6-1B8306F3A907}" dt="2021-11-11T02:12:46.725" v="92" actId="14100"/>
        <pc:sldMkLst>
          <pc:docMk/>
          <pc:sldMk cId="2043665264" sldId="279"/>
        </pc:sldMkLst>
        <pc:spChg chg="mod">
          <ac:chgData name="Falomy Eugene" userId="8c73f987e1b20c9f" providerId="LiveId" clId="{A4EDBE9E-3E95-46A3-94F6-1B8306F3A907}" dt="2021-11-11T02:12:33.020" v="89" actId="313"/>
          <ac:spMkLst>
            <pc:docMk/>
            <pc:sldMk cId="2043665264" sldId="279"/>
            <ac:spMk id="2" creationId="{FAEE4D40-86E0-4C4A-ABF2-69702E5089F7}"/>
          </ac:spMkLst>
        </pc:spChg>
        <pc:spChg chg="add del mod">
          <ac:chgData name="Falomy Eugene" userId="8c73f987e1b20c9f" providerId="LiveId" clId="{A4EDBE9E-3E95-46A3-94F6-1B8306F3A907}" dt="2021-11-11T02:11:24.002" v="2"/>
          <ac:spMkLst>
            <pc:docMk/>
            <pc:sldMk cId="2043665264" sldId="279"/>
            <ac:spMk id="5" creationId="{FA0940B8-E074-47C0-AE5D-8190A737C0E5}"/>
          </ac:spMkLst>
        </pc:spChg>
        <pc:picChg chg="del">
          <ac:chgData name="Falomy Eugene" userId="8c73f987e1b20c9f" providerId="LiveId" clId="{A4EDBE9E-3E95-46A3-94F6-1B8306F3A907}" dt="2021-11-11T02:11:21.467" v="1" actId="478"/>
          <ac:picMkLst>
            <pc:docMk/>
            <pc:sldMk cId="2043665264" sldId="279"/>
            <ac:picMk id="4" creationId="{40511612-6F1A-48BA-8CC6-D81690A05BC1}"/>
          </ac:picMkLst>
        </pc:picChg>
        <pc:picChg chg="add mod">
          <ac:chgData name="Falomy Eugene" userId="8c73f987e1b20c9f" providerId="LiveId" clId="{A4EDBE9E-3E95-46A3-94F6-1B8306F3A907}" dt="2021-11-11T02:12:46.725" v="92" actId="14100"/>
          <ac:picMkLst>
            <pc:docMk/>
            <pc:sldMk cId="2043665264" sldId="279"/>
            <ac:picMk id="7" creationId="{D2EA9CF3-5C6F-4F9A-A84D-C8E2F3C9F76A}"/>
          </ac:picMkLst>
        </pc:picChg>
      </pc:sldChg>
      <pc:sldChg chg="addSp delSp modSp add mod">
        <pc:chgData name="Falomy Eugene" userId="8c73f987e1b20c9f" providerId="LiveId" clId="{A4EDBE9E-3E95-46A3-94F6-1B8306F3A907}" dt="2021-11-11T02:18:47.718" v="129" actId="14100"/>
        <pc:sldMkLst>
          <pc:docMk/>
          <pc:sldMk cId="1555173399" sldId="280"/>
        </pc:sldMkLst>
        <pc:spChg chg="mod">
          <ac:chgData name="Falomy Eugene" userId="8c73f987e1b20c9f" providerId="LiveId" clId="{A4EDBE9E-3E95-46A3-94F6-1B8306F3A907}" dt="2021-11-11T02:18:23.708" v="122" actId="20577"/>
          <ac:spMkLst>
            <pc:docMk/>
            <pc:sldMk cId="1555173399" sldId="280"/>
            <ac:spMk id="2" creationId="{FAEE4D40-86E0-4C4A-ABF2-69702E5089F7}"/>
          </ac:spMkLst>
        </pc:spChg>
        <pc:spChg chg="add del mod">
          <ac:chgData name="Falomy Eugene" userId="8c73f987e1b20c9f" providerId="LiveId" clId="{A4EDBE9E-3E95-46A3-94F6-1B8306F3A907}" dt="2021-11-11T02:18:10.655" v="95"/>
          <ac:spMkLst>
            <pc:docMk/>
            <pc:sldMk cId="1555173399" sldId="280"/>
            <ac:spMk id="4" creationId="{3B68601F-8F3C-4982-945E-D977D7BDC228}"/>
          </ac:spMkLst>
        </pc:spChg>
        <pc:picChg chg="add mod">
          <ac:chgData name="Falomy Eugene" userId="8c73f987e1b20c9f" providerId="LiveId" clId="{A4EDBE9E-3E95-46A3-94F6-1B8306F3A907}" dt="2021-11-11T02:18:47.718" v="129" actId="14100"/>
          <ac:picMkLst>
            <pc:docMk/>
            <pc:sldMk cId="1555173399" sldId="280"/>
            <ac:picMk id="6" creationId="{56776FA9-D887-4E71-993B-D91DF71AEC6D}"/>
          </ac:picMkLst>
        </pc:picChg>
        <pc:picChg chg="del">
          <ac:chgData name="Falomy Eugene" userId="8c73f987e1b20c9f" providerId="LiveId" clId="{A4EDBE9E-3E95-46A3-94F6-1B8306F3A907}" dt="2021-11-11T02:18:08.594" v="94" actId="478"/>
          <ac:picMkLst>
            <pc:docMk/>
            <pc:sldMk cId="1555173399" sldId="280"/>
            <ac:picMk id="7" creationId="{D2EA9CF3-5C6F-4F9A-A84D-C8E2F3C9F76A}"/>
          </ac:picMkLst>
        </pc:picChg>
      </pc:sldChg>
      <pc:sldChg chg="addSp delSp modSp add del mod">
        <pc:chgData name="Falomy Eugene" userId="8c73f987e1b20c9f" providerId="LiveId" clId="{A4EDBE9E-3E95-46A3-94F6-1B8306F3A907}" dt="2021-11-11T02:22:01.584" v="141" actId="2696"/>
        <pc:sldMkLst>
          <pc:docMk/>
          <pc:sldMk cId="3987398857" sldId="281"/>
        </pc:sldMkLst>
        <pc:spChg chg="mod">
          <ac:chgData name="Falomy Eugene" userId="8c73f987e1b20c9f" providerId="LiveId" clId="{A4EDBE9E-3E95-46A3-94F6-1B8306F3A907}" dt="2021-11-11T02:19:05.427" v="131" actId="20577"/>
          <ac:spMkLst>
            <pc:docMk/>
            <pc:sldMk cId="3987398857" sldId="281"/>
            <ac:spMk id="2" creationId="{FAEE4D40-86E0-4C4A-ABF2-69702E5089F7}"/>
          </ac:spMkLst>
        </pc:spChg>
        <pc:spChg chg="add del mod">
          <ac:chgData name="Falomy Eugene" userId="8c73f987e1b20c9f" providerId="LiveId" clId="{A4EDBE9E-3E95-46A3-94F6-1B8306F3A907}" dt="2021-11-11T02:20:28.613" v="133"/>
          <ac:spMkLst>
            <pc:docMk/>
            <pc:sldMk cId="3987398857" sldId="281"/>
            <ac:spMk id="4" creationId="{8A2BBB86-303D-4CEC-B200-E1ADEEF8C68A}"/>
          </ac:spMkLst>
        </pc:spChg>
        <pc:spChg chg="add del mod">
          <ac:chgData name="Falomy Eugene" userId="8c73f987e1b20c9f" providerId="LiveId" clId="{A4EDBE9E-3E95-46A3-94F6-1B8306F3A907}" dt="2021-11-11T02:20:30.710" v="134"/>
          <ac:spMkLst>
            <pc:docMk/>
            <pc:sldMk cId="3987398857" sldId="281"/>
            <ac:spMk id="5" creationId="{1D16855B-6830-42B6-904B-9B7C2810D5ED}"/>
          </ac:spMkLst>
        </pc:spChg>
        <pc:spChg chg="add del mod">
          <ac:chgData name="Falomy Eugene" userId="8c73f987e1b20c9f" providerId="LiveId" clId="{A4EDBE9E-3E95-46A3-94F6-1B8306F3A907}" dt="2021-11-11T02:20:50.057" v="135"/>
          <ac:spMkLst>
            <pc:docMk/>
            <pc:sldMk cId="3987398857" sldId="281"/>
            <ac:spMk id="7" creationId="{3EBB0E10-3332-4204-86E0-C6AAC47198D0}"/>
          </ac:spMkLst>
        </pc:spChg>
        <pc:spChg chg="add del mod">
          <ac:chgData name="Falomy Eugene" userId="8c73f987e1b20c9f" providerId="LiveId" clId="{A4EDBE9E-3E95-46A3-94F6-1B8306F3A907}" dt="2021-11-11T02:20:54.407" v="137"/>
          <ac:spMkLst>
            <pc:docMk/>
            <pc:sldMk cId="3987398857" sldId="281"/>
            <ac:spMk id="9" creationId="{207851B4-3350-4F33-B4CB-B4147B9B1B6D}"/>
          </ac:spMkLst>
        </pc:spChg>
        <pc:spChg chg="add del mod">
          <ac:chgData name="Falomy Eugene" userId="8c73f987e1b20c9f" providerId="LiveId" clId="{A4EDBE9E-3E95-46A3-94F6-1B8306F3A907}" dt="2021-11-11T02:21:26.516" v="139"/>
          <ac:spMkLst>
            <pc:docMk/>
            <pc:sldMk cId="3987398857" sldId="281"/>
            <ac:spMk id="11" creationId="{1EA82D83-E72F-401A-A0ED-993468CEED21}"/>
          </ac:spMkLst>
        </pc:spChg>
        <pc:spChg chg="add mod">
          <ac:chgData name="Falomy Eugene" userId="8c73f987e1b20c9f" providerId="LiveId" clId="{A4EDBE9E-3E95-46A3-94F6-1B8306F3A907}" dt="2021-11-11T02:21:29.155" v="140" actId="5793"/>
          <ac:spMkLst>
            <pc:docMk/>
            <pc:sldMk cId="3987398857" sldId="281"/>
            <ac:spMk id="13" creationId="{A15D5B8A-2E13-405C-AA30-31E8CE755B2B}"/>
          </ac:spMkLst>
        </pc:spChg>
        <pc:picChg chg="del">
          <ac:chgData name="Falomy Eugene" userId="8c73f987e1b20c9f" providerId="LiveId" clId="{A4EDBE9E-3E95-46A3-94F6-1B8306F3A907}" dt="2021-11-11T02:19:06.903" v="132" actId="478"/>
          <ac:picMkLst>
            <pc:docMk/>
            <pc:sldMk cId="3987398857" sldId="281"/>
            <ac:picMk id="6" creationId="{56776FA9-D887-4E71-993B-D91DF71AEC6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CF027B-6DDD-48CC-AE5E-6E76D84E476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259844-2BCD-4581-A4EF-0664578A95A1}">
      <dgm:prSet/>
      <dgm:spPr/>
      <dgm:t>
        <a:bodyPr/>
        <a:lstStyle/>
        <a:p>
          <a:r>
            <a:rPr lang="en-US"/>
            <a:t>Work &amp; Occupation have strong impact on the salary &amp; income. People with a job in education &amp; Government sector or who are self-employed tend to have the highest income among all the people</a:t>
          </a:r>
        </a:p>
      </dgm:t>
    </dgm:pt>
    <dgm:pt modelId="{00DDDE91-B570-42EB-89F0-D1CB02304EFE}" type="parTrans" cxnId="{EA73D7EC-5F64-4AA9-89D6-7C9CFF30E167}">
      <dgm:prSet/>
      <dgm:spPr/>
      <dgm:t>
        <a:bodyPr/>
        <a:lstStyle/>
        <a:p>
          <a:endParaRPr lang="en-US"/>
        </a:p>
      </dgm:t>
    </dgm:pt>
    <dgm:pt modelId="{5ED96F66-7967-42DD-B2DD-6CD0568479F7}" type="sibTrans" cxnId="{EA73D7EC-5F64-4AA9-89D6-7C9CFF30E167}">
      <dgm:prSet/>
      <dgm:spPr/>
      <dgm:t>
        <a:bodyPr/>
        <a:lstStyle/>
        <a:p>
          <a:endParaRPr lang="en-US"/>
        </a:p>
      </dgm:t>
    </dgm:pt>
    <dgm:pt modelId="{5557C211-5C59-4197-A9B8-505FD435F3B6}">
      <dgm:prSet/>
      <dgm:spPr/>
      <dgm:t>
        <a:bodyPr/>
        <a:lstStyle/>
        <a:p>
          <a:r>
            <a:rPr lang="en-US"/>
            <a:t>Education background &amp; marital status also positively affect the income level. People with advance educational background &amp; in a stable relationship tend to have a higher income in the group. </a:t>
          </a:r>
        </a:p>
      </dgm:t>
    </dgm:pt>
    <dgm:pt modelId="{5CA9DEB0-C324-4DFE-B440-26A5929E3D03}" type="parTrans" cxnId="{F2E70FB9-6B20-415E-AF6A-D2CF89916F6B}">
      <dgm:prSet/>
      <dgm:spPr/>
      <dgm:t>
        <a:bodyPr/>
        <a:lstStyle/>
        <a:p>
          <a:endParaRPr lang="en-US"/>
        </a:p>
      </dgm:t>
    </dgm:pt>
    <dgm:pt modelId="{4558AF6A-EB50-41AA-98BC-DDB253A5DFC9}" type="sibTrans" cxnId="{F2E70FB9-6B20-415E-AF6A-D2CF89916F6B}">
      <dgm:prSet/>
      <dgm:spPr/>
      <dgm:t>
        <a:bodyPr/>
        <a:lstStyle/>
        <a:p>
          <a:endParaRPr lang="en-US"/>
        </a:p>
      </dgm:t>
    </dgm:pt>
    <dgm:pt modelId="{8D9E4A68-B019-4C5C-B75B-83685EC6462B}" type="pres">
      <dgm:prSet presAssocID="{E0CF027B-6DDD-48CC-AE5E-6E76D84E476A}" presName="linear" presStyleCnt="0">
        <dgm:presLayoutVars>
          <dgm:animLvl val="lvl"/>
          <dgm:resizeHandles val="exact"/>
        </dgm:presLayoutVars>
      </dgm:prSet>
      <dgm:spPr/>
    </dgm:pt>
    <dgm:pt modelId="{8D43577B-E52B-4F6C-9A25-841BE4E8344D}" type="pres">
      <dgm:prSet presAssocID="{B9259844-2BCD-4581-A4EF-0664578A95A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8BB647E-AC19-412F-8CE0-99927244D328}" type="pres">
      <dgm:prSet presAssocID="{5ED96F66-7967-42DD-B2DD-6CD0568479F7}" presName="spacer" presStyleCnt="0"/>
      <dgm:spPr/>
    </dgm:pt>
    <dgm:pt modelId="{1BDBCD90-A651-41A0-9707-CAB710405145}" type="pres">
      <dgm:prSet presAssocID="{5557C211-5C59-4197-A9B8-505FD435F3B6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138D0832-24EA-4D32-B05E-4DD0E0E8F067}" type="presOf" srcId="{E0CF027B-6DDD-48CC-AE5E-6E76D84E476A}" destId="{8D9E4A68-B019-4C5C-B75B-83685EC6462B}" srcOrd="0" destOrd="0" presId="urn:microsoft.com/office/officeart/2005/8/layout/vList2"/>
    <dgm:cxn modelId="{8B246385-8440-4D91-9DC9-6AE6438CEBEF}" type="presOf" srcId="{B9259844-2BCD-4581-A4EF-0664578A95A1}" destId="{8D43577B-E52B-4F6C-9A25-841BE4E8344D}" srcOrd="0" destOrd="0" presId="urn:microsoft.com/office/officeart/2005/8/layout/vList2"/>
    <dgm:cxn modelId="{F2E70FB9-6B20-415E-AF6A-D2CF89916F6B}" srcId="{E0CF027B-6DDD-48CC-AE5E-6E76D84E476A}" destId="{5557C211-5C59-4197-A9B8-505FD435F3B6}" srcOrd="1" destOrd="0" parTransId="{5CA9DEB0-C324-4DFE-B440-26A5929E3D03}" sibTransId="{4558AF6A-EB50-41AA-98BC-DDB253A5DFC9}"/>
    <dgm:cxn modelId="{EF9ECAD7-53E1-4472-97FB-90B0EB209F2D}" type="presOf" srcId="{5557C211-5C59-4197-A9B8-505FD435F3B6}" destId="{1BDBCD90-A651-41A0-9707-CAB710405145}" srcOrd="0" destOrd="0" presId="urn:microsoft.com/office/officeart/2005/8/layout/vList2"/>
    <dgm:cxn modelId="{EA73D7EC-5F64-4AA9-89D6-7C9CFF30E167}" srcId="{E0CF027B-6DDD-48CC-AE5E-6E76D84E476A}" destId="{B9259844-2BCD-4581-A4EF-0664578A95A1}" srcOrd="0" destOrd="0" parTransId="{00DDDE91-B570-42EB-89F0-D1CB02304EFE}" sibTransId="{5ED96F66-7967-42DD-B2DD-6CD0568479F7}"/>
    <dgm:cxn modelId="{3D2AAF4B-F039-491F-902C-F163649BD1FA}" type="presParOf" srcId="{8D9E4A68-B019-4C5C-B75B-83685EC6462B}" destId="{8D43577B-E52B-4F6C-9A25-841BE4E8344D}" srcOrd="0" destOrd="0" presId="urn:microsoft.com/office/officeart/2005/8/layout/vList2"/>
    <dgm:cxn modelId="{E4FF1B94-6F10-4D80-9AD1-1CD783015C8C}" type="presParOf" srcId="{8D9E4A68-B019-4C5C-B75B-83685EC6462B}" destId="{88BB647E-AC19-412F-8CE0-99927244D328}" srcOrd="1" destOrd="0" presId="urn:microsoft.com/office/officeart/2005/8/layout/vList2"/>
    <dgm:cxn modelId="{8443CBEE-90A8-4D9E-B86A-1446F686EF01}" type="presParOf" srcId="{8D9E4A68-B019-4C5C-B75B-83685EC6462B}" destId="{1BDBCD90-A651-41A0-9707-CAB71040514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3DC98E-4466-4E8B-BCC2-47134E677E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2241A9-00B9-4AFC-B75A-606DEBB2AA96}">
      <dgm:prSet/>
      <dgm:spPr/>
      <dgm:t>
        <a:bodyPr/>
        <a:lstStyle/>
        <a:p>
          <a:r>
            <a:rPr lang="en-US"/>
            <a:t>Compared to other indicators, age &amp; work hour don't have significant impact on the income level. They should not be used as indicators to predict income. </a:t>
          </a:r>
        </a:p>
      </dgm:t>
    </dgm:pt>
    <dgm:pt modelId="{F6302F6F-0A8B-41A0-9CA7-1B07FE473416}" type="parTrans" cxnId="{3FB58684-B4ED-4885-8F55-8428D2EADEB6}">
      <dgm:prSet/>
      <dgm:spPr/>
      <dgm:t>
        <a:bodyPr/>
        <a:lstStyle/>
        <a:p>
          <a:endParaRPr lang="en-US"/>
        </a:p>
      </dgm:t>
    </dgm:pt>
    <dgm:pt modelId="{28360F26-B14E-4EB8-B856-145DEFF060D8}" type="sibTrans" cxnId="{3FB58684-B4ED-4885-8F55-8428D2EADEB6}">
      <dgm:prSet/>
      <dgm:spPr/>
      <dgm:t>
        <a:bodyPr/>
        <a:lstStyle/>
        <a:p>
          <a:endParaRPr lang="en-US"/>
        </a:p>
      </dgm:t>
    </dgm:pt>
    <dgm:pt modelId="{9DB284C6-7CE6-4943-8D05-3AA590BBBDDC}">
      <dgm:prSet/>
      <dgm:spPr/>
      <dgm:t>
        <a:bodyPr/>
        <a:lstStyle/>
        <a:p>
          <a:r>
            <a:rPr lang="en-US"/>
            <a:t>Even though there are more males in the high-income group, there are also more male in the low-income group. The male group in general has a higher population in general and should be the focuses of the marketing campaign message. </a:t>
          </a:r>
        </a:p>
      </dgm:t>
    </dgm:pt>
    <dgm:pt modelId="{CACB296D-3D04-4BB5-A0B2-29E1280D3B86}" type="parTrans" cxnId="{82BE46C6-86EC-4349-933D-349AE0BC8E7F}">
      <dgm:prSet/>
      <dgm:spPr/>
      <dgm:t>
        <a:bodyPr/>
        <a:lstStyle/>
        <a:p>
          <a:endParaRPr lang="en-US"/>
        </a:p>
      </dgm:t>
    </dgm:pt>
    <dgm:pt modelId="{92939004-A3DD-4551-B1BB-C2074A9CFDB1}" type="sibTrans" cxnId="{82BE46C6-86EC-4349-933D-349AE0BC8E7F}">
      <dgm:prSet/>
      <dgm:spPr/>
      <dgm:t>
        <a:bodyPr/>
        <a:lstStyle/>
        <a:p>
          <a:endParaRPr lang="en-US"/>
        </a:p>
      </dgm:t>
    </dgm:pt>
    <dgm:pt modelId="{E6F64A0F-C43A-4BAC-B506-5EA1B5F63A36}" type="pres">
      <dgm:prSet presAssocID="{A53DC98E-4466-4E8B-BCC2-47134E677E21}" presName="linear" presStyleCnt="0">
        <dgm:presLayoutVars>
          <dgm:animLvl val="lvl"/>
          <dgm:resizeHandles val="exact"/>
        </dgm:presLayoutVars>
      </dgm:prSet>
      <dgm:spPr/>
    </dgm:pt>
    <dgm:pt modelId="{6D8694E1-F4B2-4862-9862-94601AE87B08}" type="pres">
      <dgm:prSet presAssocID="{322241A9-00B9-4AFC-B75A-606DEBB2AA9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478808D-8BCE-43A2-BA6D-E887A4C6D279}" type="pres">
      <dgm:prSet presAssocID="{28360F26-B14E-4EB8-B856-145DEFF060D8}" presName="spacer" presStyleCnt="0"/>
      <dgm:spPr/>
    </dgm:pt>
    <dgm:pt modelId="{4FDD1403-68D8-4BDC-BB16-901B03AEB77C}" type="pres">
      <dgm:prSet presAssocID="{9DB284C6-7CE6-4943-8D05-3AA590BBBDD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C99856E-8740-4419-949D-A2E1A438524B}" type="presOf" srcId="{322241A9-00B9-4AFC-B75A-606DEBB2AA96}" destId="{6D8694E1-F4B2-4862-9862-94601AE87B08}" srcOrd="0" destOrd="0" presId="urn:microsoft.com/office/officeart/2005/8/layout/vList2"/>
    <dgm:cxn modelId="{EB8B3657-2A56-455B-98C1-C3562D0F1F50}" type="presOf" srcId="{9DB284C6-7CE6-4943-8D05-3AA590BBBDDC}" destId="{4FDD1403-68D8-4BDC-BB16-901B03AEB77C}" srcOrd="0" destOrd="0" presId="urn:microsoft.com/office/officeart/2005/8/layout/vList2"/>
    <dgm:cxn modelId="{3FB58684-B4ED-4885-8F55-8428D2EADEB6}" srcId="{A53DC98E-4466-4E8B-BCC2-47134E677E21}" destId="{322241A9-00B9-4AFC-B75A-606DEBB2AA96}" srcOrd="0" destOrd="0" parTransId="{F6302F6F-0A8B-41A0-9CA7-1B07FE473416}" sibTransId="{28360F26-B14E-4EB8-B856-145DEFF060D8}"/>
    <dgm:cxn modelId="{82BE46C6-86EC-4349-933D-349AE0BC8E7F}" srcId="{A53DC98E-4466-4E8B-BCC2-47134E677E21}" destId="{9DB284C6-7CE6-4943-8D05-3AA590BBBDDC}" srcOrd="1" destOrd="0" parTransId="{CACB296D-3D04-4BB5-A0B2-29E1280D3B86}" sibTransId="{92939004-A3DD-4551-B1BB-C2074A9CFDB1}"/>
    <dgm:cxn modelId="{D03D68C7-161C-463D-8A4B-5F3A13F2CE40}" type="presOf" srcId="{A53DC98E-4466-4E8B-BCC2-47134E677E21}" destId="{E6F64A0F-C43A-4BAC-B506-5EA1B5F63A36}" srcOrd="0" destOrd="0" presId="urn:microsoft.com/office/officeart/2005/8/layout/vList2"/>
    <dgm:cxn modelId="{8EFAC8E7-87BA-4B95-91EE-8488D6E7E160}" type="presParOf" srcId="{E6F64A0F-C43A-4BAC-B506-5EA1B5F63A36}" destId="{6D8694E1-F4B2-4862-9862-94601AE87B08}" srcOrd="0" destOrd="0" presId="urn:microsoft.com/office/officeart/2005/8/layout/vList2"/>
    <dgm:cxn modelId="{C26608C5-25D3-4B54-9175-B5FF8A0D7F1A}" type="presParOf" srcId="{E6F64A0F-C43A-4BAC-B506-5EA1B5F63A36}" destId="{A478808D-8BCE-43A2-BA6D-E887A4C6D279}" srcOrd="1" destOrd="0" presId="urn:microsoft.com/office/officeart/2005/8/layout/vList2"/>
    <dgm:cxn modelId="{F96453BE-A242-4666-9165-2197D4585B7A}" type="presParOf" srcId="{E6F64A0F-C43A-4BAC-B506-5EA1B5F63A36}" destId="{4FDD1403-68D8-4BDC-BB16-901B03AEB77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20B53B-52E2-4B3B-8476-76DB2838145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2B58A7A-22C4-41F1-901A-2CCEADB6EEE6}">
      <dgm:prSet/>
      <dgm:spPr/>
      <dgm:t>
        <a:bodyPr/>
        <a:lstStyle/>
        <a:p>
          <a:r>
            <a:rPr lang="en-US"/>
            <a:t>1. The bank should be targeting people with advanced education background and stable relationship (in a marriage) . </a:t>
          </a:r>
        </a:p>
      </dgm:t>
    </dgm:pt>
    <dgm:pt modelId="{8BBB34EE-851E-487D-BD49-FAB88E611D13}" type="parTrans" cxnId="{CEA0C37A-013D-4539-B485-5A66EE9385E1}">
      <dgm:prSet/>
      <dgm:spPr/>
      <dgm:t>
        <a:bodyPr/>
        <a:lstStyle/>
        <a:p>
          <a:endParaRPr lang="en-US"/>
        </a:p>
      </dgm:t>
    </dgm:pt>
    <dgm:pt modelId="{CBD47E01-8B97-4573-AEDA-1D8BC57718D8}" type="sibTrans" cxnId="{CEA0C37A-013D-4539-B485-5A66EE9385E1}">
      <dgm:prSet/>
      <dgm:spPr/>
      <dgm:t>
        <a:bodyPr/>
        <a:lstStyle/>
        <a:p>
          <a:endParaRPr lang="en-US"/>
        </a:p>
      </dgm:t>
    </dgm:pt>
    <dgm:pt modelId="{685C9D0E-FBCF-4960-8A16-9715C2B21956}">
      <dgm:prSet/>
      <dgm:spPr/>
      <dgm:t>
        <a:bodyPr/>
        <a:lstStyle/>
        <a:p>
          <a:r>
            <a:rPr lang="en-US"/>
            <a:t>2. People in their late 30 – mid 40 with certain job titles (executives, self-employed, educational worker etc.) should also be targeted. </a:t>
          </a:r>
        </a:p>
      </dgm:t>
    </dgm:pt>
    <dgm:pt modelId="{4EAC86BF-D0AC-483B-98D9-3584D0555C3F}" type="parTrans" cxnId="{C09F16AC-BA21-497F-A94F-866421F147BD}">
      <dgm:prSet/>
      <dgm:spPr/>
      <dgm:t>
        <a:bodyPr/>
        <a:lstStyle/>
        <a:p>
          <a:endParaRPr lang="en-US"/>
        </a:p>
      </dgm:t>
    </dgm:pt>
    <dgm:pt modelId="{54A711EA-CE8C-4327-A433-076CCD2DB0DF}" type="sibTrans" cxnId="{C09F16AC-BA21-497F-A94F-866421F147BD}">
      <dgm:prSet/>
      <dgm:spPr/>
      <dgm:t>
        <a:bodyPr/>
        <a:lstStyle/>
        <a:p>
          <a:endParaRPr lang="en-US"/>
        </a:p>
      </dgm:t>
    </dgm:pt>
    <dgm:pt modelId="{EC83DB8A-6026-4220-AB94-6CADA24C9D1F}">
      <dgm:prSet/>
      <dgm:spPr/>
      <dgm:t>
        <a:bodyPr/>
        <a:lstStyle/>
        <a:p>
          <a:r>
            <a:rPr lang="en-US"/>
            <a:t>3. The campaign should also focus on the male population consider their strong presence in the high income work class. </a:t>
          </a:r>
        </a:p>
      </dgm:t>
    </dgm:pt>
    <dgm:pt modelId="{688C4594-1E66-4176-AE6D-8AACCDA1DE5C}" type="parTrans" cxnId="{614531A1-12A5-41BB-9D43-B5455C0A43E6}">
      <dgm:prSet/>
      <dgm:spPr/>
      <dgm:t>
        <a:bodyPr/>
        <a:lstStyle/>
        <a:p>
          <a:endParaRPr lang="en-US"/>
        </a:p>
      </dgm:t>
    </dgm:pt>
    <dgm:pt modelId="{E1C97B92-1AE8-45B3-B158-C5F2D5EB4DF2}" type="sibTrans" cxnId="{614531A1-12A5-41BB-9D43-B5455C0A43E6}">
      <dgm:prSet/>
      <dgm:spPr/>
      <dgm:t>
        <a:bodyPr/>
        <a:lstStyle/>
        <a:p>
          <a:endParaRPr lang="en-US"/>
        </a:p>
      </dgm:t>
    </dgm:pt>
    <dgm:pt modelId="{A2C88F1A-570C-4CAD-8066-CB05660E35E6}" type="pres">
      <dgm:prSet presAssocID="{CF20B53B-52E2-4B3B-8476-76DB28381450}" presName="linear" presStyleCnt="0">
        <dgm:presLayoutVars>
          <dgm:animLvl val="lvl"/>
          <dgm:resizeHandles val="exact"/>
        </dgm:presLayoutVars>
      </dgm:prSet>
      <dgm:spPr/>
    </dgm:pt>
    <dgm:pt modelId="{FB3DF900-F171-444C-B731-9C54BE4D5D57}" type="pres">
      <dgm:prSet presAssocID="{B2B58A7A-22C4-41F1-901A-2CCEADB6EEE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818698F-EC2E-4932-B2FE-0ECFDC060354}" type="pres">
      <dgm:prSet presAssocID="{CBD47E01-8B97-4573-AEDA-1D8BC57718D8}" presName="spacer" presStyleCnt="0"/>
      <dgm:spPr/>
    </dgm:pt>
    <dgm:pt modelId="{BEB18B78-FEC9-4A80-99E0-52DA803D25B1}" type="pres">
      <dgm:prSet presAssocID="{685C9D0E-FBCF-4960-8A16-9715C2B2195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A78F95B-C3E4-43A3-898D-2B4778076BC6}" type="pres">
      <dgm:prSet presAssocID="{54A711EA-CE8C-4327-A433-076CCD2DB0DF}" presName="spacer" presStyleCnt="0"/>
      <dgm:spPr/>
    </dgm:pt>
    <dgm:pt modelId="{590101C9-A170-420D-8DBF-FCE2F8674E90}" type="pres">
      <dgm:prSet presAssocID="{EC83DB8A-6026-4220-AB94-6CADA24C9D1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3B56A62-65AA-4CFD-8F4F-5E1F501082F3}" type="presOf" srcId="{CF20B53B-52E2-4B3B-8476-76DB28381450}" destId="{A2C88F1A-570C-4CAD-8066-CB05660E35E6}" srcOrd="0" destOrd="0" presId="urn:microsoft.com/office/officeart/2005/8/layout/vList2"/>
    <dgm:cxn modelId="{CF916C6D-63CC-46CF-B08E-1D0FA67AB031}" type="presOf" srcId="{685C9D0E-FBCF-4960-8A16-9715C2B21956}" destId="{BEB18B78-FEC9-4A80-99E0-52DA803D25B1}" srcOrd="0" destOrd="0" presId="urn:microsoft.com/office/officeart/2005/8/layout/vList2"/>
    <dgm:cxn modelId="{99B9896D-606F-4D51-902F-3B0771D30148}" type="presOf" srcId="{B2B58A7A-22C4-41F1-901A-2CCEADB6EEE6}" destId="{FB3DF900-F171-444C-B731-9C54BE4D5D57}" srcOrd="0" destOrd="0" presId="urn:microsoft.com/office/officeart/2005/8/layout/vList2"/>
    <dgm:cxn modelId="{CEA0C37A-013D-4539-B485-5A66EE9385E1}" srcId="{CF20B53B-52E2-4B3B-8476-76DB28381450}" destId="{B2B58A7A-22C4-41F1-901A-2CCEADB6EEE6}" srcOrd="0" destOrd="0" parTransId="{8BBB34EE-851E-487D-BD49-FAB88E611D13}" sibTransId="{CBD47E01-8B97-4573-AEDA-1D8BC57718D8}"/>
    <dgm:cxn modelId="{7E491481-3469-4A18-BA3B-0F0F91BCBA08}" type="presOf" srcId="{EC83DB8A-6026-4220-AB94-6CADA24C9D1F}" destId="{590101C9-A170-420D-8DBF-FCE2F8674E90}" srcOrd="0" destOrd="0" presId="urn:microsoft.com/office/officeart/2005/8/layout/vList2"/>
    <dgm:cxn modelId="{614531A1-12A5-41BB-9D43-B5455C0A43E6}" srcId="{CF20B53B-52E2-4B3B-8476-76DB28381450}" destId="{EC83DB8A-6026-4220-AB94-6CADA24C9D1F}" srcOrd="2" destOrd="0" parTransId="{688C4594-1E66-4176-AE6D-8AACCDA1DE5C}" sibTransId="{E1C97B92-1AE8-45B3-B158-C5F2D5EB4DF2}"/>
    <dgm:cxn modelId="{C09F16AC-BA21-497F-A94F-866421F147BD}" srcId="{CF20B53B-52E2-4B3B-8476-76DB28381450}" destId="{685C9D0E-FBCF-4960-8A16-9715C2B21956}" srcOrd="1" destOrd="0" parTransId="{4EAC86BF-D0AC-483B-98D9-3584D0555C3F}" sibTransId="{54A711EA-CE8C-4327-A433-076CCD2DB0DF}"/>
    <dgm:cxn modelId="{DF4836F1-FB9C-492D-B0C7-FC1DC1859325}" type="presParOf" srcId="{A2C88F1A-570C-4CAD-8066-CB05660E35E6}" destId="{FB3DF900-F171-444C-B731-9C54BE4D5D57}" srcOrd="0" destOrd="0" presId="urn:microsoft.com/office/officeart/2005/8/layout/vList2"/>
    <dgm:cxn modelId="{77DC8162-6BCF-442B-BAD0-C7CEBEA122F7}" type="presParOf" srcId="{A2C88F1A-570C-4CAD-8066-CB05660E35E6}" destId="{B818698F-EC2E-4932-B2FE-0ECFDC060354}" srcOrd="1" destOrd="0" presId="urn:microsoft.com/office/officeart/2005/8/layout/vList2"/>
    <dgm:cxn modelId="{C3D8E3F9-4897-49F4-808B-D76AEC2F1BE0}" type="presParOf" srcId="{A2C88F1A-570C-4CAD-8066-CB05660E35E6}" destId="{BEB18B78-FEC9-4A80-99E0-52DA803D25B1}" srcOrd="2" destOrd="0" presId="urn:microsoft.com/office/officeart/2005/8/layout/vList2"/>
    <dgm:cxn modelId="{9C7B967C-C3AD-4EA9-8313-3732829F3B01}" type="presParOf" srcId="{A2C88F1A-570C-4CAD-8066-CB05660E35E6}" destId="{8A78F95B-C3E4-43A3-898D-2B4778076BC6}" srcOrd="3" destOrd="0" presId="urn:microsoft.com/office/officeart/2005/8/layout/vList2"/>
    <dgm:cxn modelId="{2C24CE0B-CE9D-4E14-92D4-90C106500535}" type="presParOf" srcId="{A2C88F1A-570C-4CAD-8066-CB05660E35E6}" destId="{590101C9-A170-420D-8DBF-FCE2F8674E9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811345-F449-41AC-A073-92E6A4ECCE2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6995AFE-A0B2-4B0E-8858-6300500D6A32}">
      <dgm:prSet/>
      <dgm:spPr/>
      <dgm:t>
        <a:bodyPr/>
        <a:lstStyle/>
        <a:p>
          <a:r>
            <a:rPr lang="en-US"/>
            <a:t>Converted Educaioon_num to Categorical</a:t>
          </a:r>
        </a:p>
      </dgm:t>
    </dgm:pt>
    <dgm:pt modelId="{22F2EC7A-0C1E-4D46-A4FC-E0F3A82D9FEB}" type="parTrans" cxnId="{3BA6EF32-334B-4C60-A131-58D033390636}">
      <dgm:prSet/>
      <dgm:spPr/>
      <dgm:t>
        <a:bodyPr/>
        <a:lstStyle/>
        <a:p>
          <a:endParaRPr lang="en-US"/>
        </a:p>
      </dgm:t>
    </dgm:pt>
    <dgm:pt modelId="{5A4F4D4E-0579-4C30-9299-B4EEFB7A0ED2}" type="sibTrans" cxnId="{3BA6EF32-334B-4C60-A131-58D033390636}">
      <dgm:prSet/>
      <dgm:spPr/>
      <dgm:t>
        <a:bodyPr/>
        <a:lstStyle/>
        <a:p>
          <a:endParaRPr lang="en-US"/>
        </a:p>
      </dgm:t>
    </dgm:pt>
    <dgm:pt modelId="{D7A0C80E-7BDF-4BF7-9085-13DBA431BD12}">
      <dgm:prSet/>
      <dgm:spPr/>
      <dgm:t>
        <a:bodyPr/>
        <a:lstStyle/>
        <a:p>
          <a:r>
            <a:rPr lang="en-US"/>
            <a:t>Computedted and showed a tally of  outliers on the numeric variables : Age, Capital_gain, Capital_loss, Hours_per_ week </a:t>
          </a:r>
        </a:p>
      </dgm:t>
    </dgm:pt>
    <dgm:pt modelId="{50641E73-94E0-4584-AEC6-0F2EEDEB9E29}" type="parTrans" cxnId="{D92E88E2-0B53-4113-A1EA-C9CE8BD977A5}">
      <dgm:prSet/>
      <dgm:spPr/>
      <dgm:t>
        <a:bodyPr/>
        <a:lstStyle/>
        <a:p>
          <a:endParaRPr lang="en-US"/>
        </a:p>
      </dgm:t>
    </dgm:pt>
    <dgm:pt modelId="{783018C8-04E5-4632-8C00-31A4452F73BD}" type="sibTrans" cxnId="{D92E88E2-0B53-4113-A1EA-C9CE8BD977A5}">
      <dgm:prSet/>
      <dgm:spPr/>
      <dgm:t>
        <a:bodyPr/>
        <a:lstStyle/>
        <a:p>
          <a:endParaRPr lang="en-US"/>
        </a:p>
      </dgm:t>
    </dgm:pt>
    <dgm:pt modelId="{86266A7A-55C2-4189-BC7C-89D082EDA723}">
      <dgm:prSet/>
      <dgm:spPr/>
      <dgm:t>
        <a:bodyPr/>
        <a:lstStyle/>
        <a:p>
          <a:pPr rtl="0"/>
          <a:r>
            <a:rPr lang="en-US"/>
            <a:t>What you</a:t>
          </a:r>
          <a:r>
            <a:rPr lang="en-US">
              <a:latin typeface="Calibri Light" panose="020F0302020204030204"/>
            </a:rPr>
            <a:t> do</a:t>
          </a:r>
          <a:r>
            <a:rPr lang="en-US"/>
            <a:t> with the outliers?</a:t>
          </a:r>
        </a:p>
      </dgm:t>
    </dgm:pt>
    <dgm:pt modelId="{C2C0B02D-71E8-4E8D-8813-49CEFC50983E}" type="parTrans" cxnId="{536226CE-F2EF-4AB3-94DB-0BA15F9F0F81}">
      <dgm:prSet/>
      <dgm:spPr/>
      <dgm:t>
        <a:bodyPr/>
        <a:lstStyle/>
        <a:p>
          <a:endParaRPr lang="en-US"/>
        </a:p>
      </dgm:t>
    </dgm:pt>
    <dgm:pt modelId="{732D3361-8F6D-409F-BD93-3D1452D7C04D}" type="sibTrans" cxnId="{536226CE-F2EF-4AB3-94DB-0BA15F9F0F81}">
      <dgm:prSet/>
      <dgm:spPr/>
      <dgm:t>
        <a:bodyPr/>
        <a:lstStyle/>
        <a:p>
          <a:endParaRPr lang="en-US"/>
        </a:p>
      </dgm:t>
    </dgm:pt>
    <dgm:pt modelId="{0B0CB64E-2F02-4020-B809-159694CA80EC}">
      <dgm:prSet/>
      <dgm:spPr/>
      <dgm:t>
        <a:bodyPr/>
        <a:lstStyle/>
        <a:p>
          <a:r>
            <a:rPr lang="en-US"/>
            <a:t>Removed education_num from the data (same as Education)</a:t>
          </a:r>
        </a:p>
      </dgm:t>
    </dgm:pt>
    <dgm:pt modelId="{D827CC9C-8766-4505-A847-4C4EE6607C74}" type="parTrans" cxnId="{D3756515-C1B8-44E8-B1CF-69B3096576B3}">
      <dgm:prSet/>
      <dgm:spPr/>
      <dgm:t>
        <a:bodyPr/>
        <a:lstStyle/>
        <a:p>
          <a:endParaRPr lang="en-US"/>
        </a:p>
      </dgm:t>
    </dgm:pt>
    <dgm:pt modelId="{17D6B3BD-B5EC-489C-B167-1756A8E4CDDF}" type="sibTrans" cxnId="{D3756515-C1B8-44E8-B1CF-69B3096576B3}">
      <dgm:prSet/>
      <dgm:spPr/>
      <dgm:t>
        <a:bodyPr/>
        <a:lstStyle/>
        <a:p>
          <a:endParaRPr lang="en-US"/>
        </a:p>
      </dgm:t>
    </dgm:pt>
    <dgm:pt modelId="{1E665566-CF4E-4D3E-858F-E0393C351D20}">
      <dgm:prSet/>
      <dgm:spPr/>
      <dgm:t>
        <a:bodyPr/>
        <a:lstStyle/>
        <a:p>
          <a:r>
            <a:rPr lang="en-US"/>
            <a:t>Remove both Capital_gain, Capital_loss, bring no value to our analysis</a:t>
          </a:r>
        </a:p>
      </dgm:t>
    </dgm:pt>
    <dgm:pt modelId="{C2709302-72DB-46BA-9A97-883C635BEF86}" type="parTrans" cxnId="{53031A37-D1FF-48D8-AD62-EF20BC4A0C06}">
      <dgm:prSet/>
      <dgm:spPr/>
      <dgm:t>
        <a:bodyPr/>
        <a:lstStyle/>
        <a:p>
          <a:endParaRPr lang="en-US"/>
        </a:p>
      </dgm:t>
    </dgm:pt>
    <dgm:pt modelId="{17AF973A-C635-4A9D-8DDF-D9B7D9297474}" type="sibTrans" cxnId="{53031A37-D1FF-48D8-AD62-EF20BC4A0C06}">
      <dgm:prSet/>
      <dgm:spPr/>
      <dgm:t>
        <a:bodyPr/>
        <a:lstStyle/>
        <a:p>
          <a:endParaRPr lang="en-US"/>
        </a:p>
      </dgm:t>
    </dgm:pt>
    <dgm:pt modelId="{B8C2A388-283C-42C2-A2F2-972457AF3F3E}" type="pres">
      <dgm:prSet presAssocID="{43811345-F449-41AC-A073-92E6A4ECCE2D}" presName="diagram" presStyleCnt="0">
        <dgm:presLayoutVars>
          <dgm:dir/>
          <dgm:resizeHandles val="exact"/>
        </dgm:presLayoutVars>
      </dgm:prSet>
      <dgm:spPr/>
    </dgm:pt>
    <dgm:pt modelId="{169998F9-5D00-4426-973A-89E2E7A689C3}" type="pres">
      <dgm:prSet presAssocID="{76995AFE-A0B2-4B0E-8858-6300500D6A32}" presName="node" presStyleLbl="node1" presStyleIdx="0" presStyleCnt="5">
        <dgm:presLayoutVars>
          <dgm:bulletEnabled val="1"/>
        </dgm:presLayoutVars>
      </dgm:prSet>
      <dgm:spPr/>
    </dgm:pt>
    <dgm:pt modelId="{F922C37B-FAE5-4E54-9515-0C8EB668F1D9}" type="pres">
      <dgm:prSet presAssocID="{5A4F4D4E-0579-4C30-9299-B4EEFB7A0ED2}" presName="sibTrans" presStyleCnt="0"/>
      <dgm:spPr/>
    </dgm:pt>
    <dgm:pt modelId="{CE724496-D88B-4E2E-B4EF-89BD3E2A1255}" type="pres">
      <dgm:prSet presAssocID="{D7A0C80E-7BDF-4BF7-9085-13DBA431BD12}" presName="node" presStyleLbl="node1" presStyleIdx="1" presStyleCnt="5">
        <dgm:presLayoutVars>
          <dgm:bulletEnabled val="1"/>
        </dgm:presLayoutVars>
      </dgm:prSet>
      <dgm:spPr/>
    </dgm:pt>
    <dgm:pt modelId="{28493347-B9F0-4C5F-A0C7-63D0EE1B35BE}" type="pres">
      <dgm:prSet presAssocID="{783018C8-04E5-4632-8C00-31A4452F73BD}" presName="sibTrans" presStyleCnt="0"/>
      <dgm:spPr/>
    </dgm:pt>
    <dgm:pt modelId="{9190880C-F55F-41FB-A605-4B5DA7331BB0}" type="pres">
      <dgm:prSet presAssocID="{86266A7A-55C2-4189-BC7C-89D082EDA723}" presName="node" presStyleLbl="node1" presStyleIdx="2" presStyleCnt="5">
        <dgm:presLayoutVars>
          <dgm:bulletEnabled val="1"/>
        </dgm:presLayoutVars>
      </dgm:prSet>
      <dgm:spPr/>
    </dgm:pt>
    <dgm:pt modelId="{82EEE1E8-CE7F-4C66-B8EE-8EEBCA127E6F}" type="pres">
      <dgm:prSet presAssocID="{732D3361-8F6D-409F-BD93-3D1452D7C04D}" presName="sibTrans" presStyleCnt="0"/>
      <dgm:spPr/>
    </dgm:pt>
    <dgm:pt modelId="{9D00BB05-E950-4710-85B9-23DBC55ED282}" type="pres">
      <dgm:prSet presAssocID="{0B0CB64E-2F02-4020-B809-159694CA80EC}" presName="node" presStyleLbl="node1" presStyleIdx="3" presStyleCnt="5">
        <dgm:presLayoutVars>
          <dgm:bulletEnabled val="1"/>
        </dgm:presLayoutVars>
      </dgm:prSet>
      <dgm:spPr/>
    </dgm:pt>
    <dgm:pt modelId="{5629CC37-568B-4CCB-909D-4309C52CFB74}" type="pres">
      <dgm:prSet presAssocID="{17D6B3BD-B5EC-489C-B167-1756A8E4CDDF}" presName="sibTrans" presStyleCnt="0"/>
      <dgm:spPr/>
    </dgm:pt>
    <dgm:pt modelId="{3654A67D-2063-496D-9034-217CF2247801}" type="pres">
      <dgm:prSet presAssocID="{1E665566-CF4E-4D3E-858F-E0393C351D20}" presName="node" presStyleLbl="node1" presStyleIdx="4" presStyleCnt="5">
        <dgm:presLayoutVars>
          <dgm:bulletEnabled val="1"/>
        </dgm:presLayoutVars>
      </dgm:prSet>
      <dgm:spPr/>
    </dgm:pt>
  </dgm:ptLst>
  <dgm:cxnLst>
    <dgm:cxn modelId="{65CB0707-E3BC-4F6A-B58C-C8C33270478D}" type="presOf" srcId="{0B0CB64E-2F02-4020-B809-159694CA80EC}" destId="{9D00BB05-E950-4710-85B9-23DBC55ED282}" srcOrd="0" destOrd="0" presId="urn:microsoft.com/office/officeart/2005/8/layout/default"/>
    <dgm:cxn modelId="{E86BFD14-609C-4933-BC24-697BD4C2E48F}" type="presOf" srcId="{76995AFE-A0B2-4B0E-8858-6300500D6A32}" destId="{169998F9-5D00-4426-973A-89E2E7A689C3}" srcOrd="0" destOrd="0" presId="urn:microsoft.com/office/officeart/2005/8/layout/default"/>
    <dgm:cxn modelId="{D3756515-C1B8-44E8-B1CF-69B3096576B3}" srcId="{43811345-F449-41AC-A073-92E6A4ECCE2D}" destId="{0B0CB64E-2F02-4020-B809-159694CA80EC}" srcOrd="3" destOrd="0" parTransId="{D827CC9C-8766-4505-A847-4C4EE6607C74}" sibTransId="{17D6B3BD-B5EC-489C-B167-1756A8E4CDDF}"/>
    <dgm:cxn modelId="{3BA6EF32-334B-4C60-A131-58D033390636}" srcId="{43811345-F449-41AC-A073-92E6A4ECCE2D}" destId="{76995AFE-A0B2-4B0E-8858-6300500D6A32}" srcOrd="0" destOrd="0" parTransId="{22F2EC7A-0C1E-4D46-A4FC-E0F3A82D9FEB}" sibTransId="{5A4F4D4E-0579-4C30-9299-B4EEFB7A0ED2}"/>
    <dgm:cxn modelId="{53031A37-D1FF-48D8-AD62-EF20BC4A0C06}" srcId="{43811345-F449-41AC-A073-92E6A4ECCE2D}" destId="{1E665566-CF4E-4D3E-858F-E0393C351D20}" srcOrd="4" destOrd="0" parTransId="{C2709302-72DB-46BA-9A97-883C635BEF86}" sibTransId="{17AF973A-C635-4A9D-8DDF-D9B7D9297474}"/>
    <dgm:cxn modelId="{D9743338-A73A-41D9-B1ED-6F65B040F189}" type="presOf" srcId="{43811345-F449-41AC-A073-92E6A4ECCE2D}" destId="{B8C2A388-283C-42C2-A2F2-972457AF3F3E}" srcOrd="0" destOrd="0" presId="urn:microsoft.com/office/officeart/2005/8/layout/default"/>
    <dgm:cxn modelId="{C37CA168-88C8-41EF-8C05-767D71281720}" type="presOf" srcId="{1E665566-CF4E-4D3E-858F-E0393C351D20}" destId="{3654A67D-2063-496D-9034-217CF2247801}" srcOrd="0" destOrd="0" presId="urn:microsoft.com/office/officeart/2005/8/layout/default"/>
    <dgm:cxn modelId="{3B5F187C-B109-4EDA-A858-E8E020186FE5}" type="presOf" srcId="{D7A0C80E-7BDF-4BF7-9085-13DBA431BD12}" destId="{CE724496-D88B-4E2E-B4EF-89BD3E2A1255}" srcOrd="0" destOrd="0" presId="urn:microsoft.com/office/officeart/2005/8/layout/default"/>
    <dgm:cxn modelId="{CBC2D397-21D4-49AA-A37D-92CD0F651A99}" type="presOf" srcId="{86266A7A-55C2-4189-BC7C-89D082EDA723}" destId="{9190880C-F55F-41FB-A605-4B5DA7331BB0}" srcOrd="0" destOrd="0" presId="urn:microsoft.com/office/officeart/2005/8/layout/default"/>
    <dgm:cxn modelId="{536226CE-F2EF-4AB3-94DB-0BA15F9F0F81}" srcId="{43811345-F449-41AC-A073-92E6A4ECCE2D}" destId="{86266A7A-55C2-4189-BC7C-89D082EDA723}" srcOrd="2" destOrd="0" parTransId="{C2C0B02D-71E8-4E8D-8813-49CEFC50983E}" sibTransId="{732D3361-8F6D-409F-BD93-3D1452D7C04D}"/>
    <dgm:cxn modelId="{D92E88E2-0B53-4113-A1EA-C9CE8BD977A5}" srcId="{43811345-F449-41AC-A073-92E6A4ECCE2D}" destId="{D7A0C80E-7BDF-4BF7-9085-13DBA431BD12}" srcOrd="1" destOrd="0" parTransId="{50641E73-94E0-4584-AEC6-0F2EEDEB9E29}" sibTransId="{783018C8-04E5-4632-8C00-31A4452F73BD}"/>
    <dgm:cxn modelId="{0FFA7C89-3E2D-424B-8BC5-3423F16933DC}" type="presParOf" srcId="{B8C2A388-283C-42C2-A2F2-972457AF3F3E}" destId="{169998F9-5D00-4426-973A-89E2E7A689C3}" srcOrd="0" destOrd="0" presId="urn:microsoft.com/office/officeart/2005/8/layout/default"/>
    <dgm:cxn modelId="{D07BA320-E5E8-4900-B0C4-6041E0761356}" type="presParOf" srcId="{B8C2A388-283C-42C2-A2F2-972457AF3F3E}" destId="{F922C37B-FAE5-4E54-9515-0C8EB668F1D9}" srcOrd="1" destOrd="0" presId="urn:microsoft.com/office/officeart/2005/8/layout/default"/>
    <dgm:cxn modelId="{4DCE4841-5F3B-40E3-B70D-814398D379AE}" type="presParOf" srcId="{B8C2A388-283C-42C2-A2F2-972457AF3F3E}" destId="{CE724496-D88B-4E2E-B4EF-89BD3E2A1255}" srcOrd="2" destOrd="0" presId="urn:microsoft.com/office/officeart/2005/8/layout/default"/>
    <dgm:cxn modelId="{CDDE0997-548A-41AA-ADB4-BBBA07D97646}" type="presParOf" srcId="{B8C2A388-283C-42C2-A2F2-972457AF3F3E}" destId="{28493347-B9F0-4C5F-A0C7-63D0EE1B35BE}" srcOrd="3" destOrd="0" presId="urn:microsoft.com/office/officeart/2005/8/layout/default"/>
    <dgm:cxn modelId="{9F0B71D3-127F-4915-B086-0149C17120B7}" type="presParOf" srcId="{B8C2A388-283C-42C2-A2F2-972457AF3F3E}" destId="{9190880C-F55F-41FB-A605-4B5DA7331BB0}" srcOrd="4" destOrd="0" presId="urn:microsoft.com/office/officeart/2005/8/layout/default"/>
    <dgm:cxn modelId="{00EC6F06-9C7B-406D-ACCA-1DF9E1ADFE1B}" type="presParOf" srcId="{B8C2A388-283C-42C2-A2F2-972457AF3F3E}" destId="{82EEE1E8-CE7F-4C66-B8EE-8EEBCA127E6F}" srcOrd="5" destOrd="0" presId="urn:microsoft.com/office/officeart/2005/8/layout/default"/>
    <dgm:cxn modelId="{9BA8914B-96E5-4C23-90A5-573EF54C27E6}" type="presParOf" srcId="{B8C2A388-283C-42C2-A2F2-972457AF3F3E}" destId="{9D00BB05-E950-4710-85B9-23DBC55ED282}" srcOrd="6" destOrd="0" presId="urn:microsoft.com/office/officeart/2005/8/layout/default"/>
    <dgm:cxn modelId="{AD92B025-071E-4552-A624-04A376A09B0C}" type="presParOf" srcId="{B8C2A388-283C-42C2-A2F2-972457AF3F3E}" destId="{5629CC37-568B-4CCB-909D-4309C52CFB74}" srcOrd="7" destOrd="0" presId="urn:microsoft.com/office/officeart/2005/8/layout/default"/>
    <dgm:cxn modelId="{EC822112-5DA7-4EC2-9ECF-B7F79CCAA481}" type="presParOf" srcId="{B8C2A388-283C-42C2-A2F2-972457AF3F3E}" destId="{3654A67D-2063-496D-9034-217CF2247801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3577B-E52B-4F6C-9A25-841BE4E8344D}">
      <dsp:nvSpPr>
        <dsp:cNvPr id="0" name=""/>
        <dsp:cNvSpPr/>
      </dsp:nvSpPr>
      <dsp:spPr>
        <a:xfrm>
          <a:off x="0" y="374498"/>
          <a:ext cx="9724031" cy="14297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Work &amp; Occupation have strong impact on the salary &amp; income. People with a job in education &amp; Government sector or who are self-employed tend to have the highest income among all the people</a:t>
          </a:r>
        </a:p>
      </dsp:txBody>
      <dsp:txXfrm>
        <a:off x="69794" y="444292"/>
        <a:ext cx="9584443" cy="1290152"/>
      </dsp:txXfrm>
    </dsp:sp>
    <dsp:sp modelId="{1BDBCD90-A651-41A0-9707-CAB710405145}">
      <dsp:nvSpPr>
        <dsp:cNvPr id="0" name=""/>
        <dsp:cNvSpPr/>
      </dsp:nvSpPr>
      <dsp:spPr>
        <a:xfrm>
          <a:off x="0" y="1879119"/>
          <a:ext cx="9724031" cy="14297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Education background &amp; marital status also positively affect the income level. People with advance educational background &amp; in a stable relationship tend to have a higher income in the group. </a:t>
          </a:r>
        </a:p>
      </dsp:txBody>
      <dsp:txXfrm>
        <a:off x="69794" y="1948913"/>
        <a:ext cx="9584443" cy="1290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8694E1-F4B2-4862-9862-94601AE87B08}">
      <dsp:nvSpPr>
        <dsp:cNvPr id="0" name=""/>
        <dsp:cNvSpPr/>
      </dsp:nvSpPr>
      <dsp:spPr>
        <a:xfrm>
          <a:off x="0" y="44280"/>
          <a:ext cx="9724031" cy="17613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Compared to other indicators, age &amp; work hour don't have significant impact on the income level. They should not be used as indicators to predict income. </a:t>
          </a:r>
        </a:p>
      </dsp:txBody>
      <dsp:txXfrm>
        <a:off x="85984" y="130264"/>
        <a:ext cx="9552063" cy="1589430"/>
      </dsp:txXfrm>
    </dsp:sp>
    <dsp:sp modelId="{4FDD1403-68D8-4BDC-BB16-901B03AEB77C}">
      <dsp:nvSpPr>
        <dsp:cNvPr id="0" name=""/>
        <dsp:cNvSpPr/>
      </dsp:nvSpPr>
      <dsp:spPr>
        <a:xfrm>
          <a:off x="0" y="1877679"/>
          <a:ext cx="9724031" cy="17613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Even though there are more males in the high-income group, there are also more male in the low-income group. The male group in general has a higher population in general and should be the focuses of the marketing campaign message. </a:t>
          </a:r>
        </a:p>
      </dsp:txBody>
      <dsp:txXfrm>
        <a:off x="85984" y="1963663"/>
        <a:ext cx="9552063" cy="15894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3DF900-F171-444C-B731-9C54BE4D5D57}">
      <dsp:nvSpPr>
        <dsp:cNvPr id="0" name=""/>
        <dsp:cNvSpPr/>
      </dsp:nvSpPr>
      <dsp:spPr>
        <a:xfrm>
          <a:off x="0" y="516883"/>
          <a:ext cx="11120361" cy="1193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1. The bank should be targeting people with advanced education background and stable relationship (in a marriage) . </a:t>
          </a:r>
        </a:p>
      </dsp:txBody>
      <dsp:txXfrm>
        <a:off x="58257" y="575140"/>
        <a:ext cx="11003847" cy="1076886"/>
      </dsp:txXfrm>
    </dsp:sp>
    <dsp:sp modelId="{BEB18B78-FEC9-4A80-99E0-52DA803D25B1}">
      <dsp:nvSpPr>
        <dsp:cNvPr id="0" name=""/>
        <dsp:cNvSpPr/>
      </dsp:nvSpPr>
      <dsp:spPr>
        <a:xfrm>
          <a:off x="0" y="1796683"/>
          <a:ext cx="11120361" cy="1193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2. People in their late 30 – mid 40 with certain job titles (executives, self-employed, educational worker etc.) should also be targeted. </a:t>
          </a:r>
        </a:p>
      </dsp:txBody>
      <dsp:txXfrm>
        <a:off x="58257" y="1854940"/>
        <a:ext cx="11003847" cy="1076886"/>
      </dsp:txXfrm>
    </dsp:sp>
    <dsp:sp modelId="{590101C9-A170-420D-8DBF-FCE2F8674E90}">
      <dsp:nvSpPr>
        <dsp:cNvPr id="0" name=""/>
        <dsp:cNvSpPr/>
      </dsp:nvSpPr>
      <dsp:spPr>
        <a:xfrm>
          <a:off x="0" y="3076483"/>
          <a:ext cx="11120361" cy="1193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3. The campaign should also focus on the male population consider their strong presence in the high income work class. </a:t>
          </a:r>
        </a:p>
      </dsp:txBody>
      <dsp:txXfrm>
        <a:off x="58257" y="3134740"/>
        <a:ext cx="11003847" cy="10768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9998F9-5D00-4426-973A-89E2E7A689C3}">
      <dsp:nvSpPr>
        <dsp:cNvPr id="0" name=""/>
        <dsp:cNvSpPr/>
      </dsp:nvSpPr>
      <dsp:spPr>
        <a:xfrm>
          <a:off x="650" y="61975"/>
          <a:ext cx="2538736" cy="15232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Converted Educaioon_num to Categorical</a:t>
          </a:r>
        </a:p>
      </dsp:txBody>
      <dsp:txXfrm>
        <a:off x="650" y="61975"/>
        <a:ext cx="2538736" cy="1523242"/>
      </dsp:txXfrm>
    </dsp:sp>
    <dsp:sp modelId="{CE724496-D88B-4E2E-B4EF-89BD3E2A1255}">
      <dsp:nvSpPr>
        <dsp:cNvPr id="0" name=""/>
        <dsp:cNvSpPr/>
      </dsp:nvSpPr>
      <dsp:spPr>
        <a:xfrm>
          <a:off x="2793261" y="61975"/>
          <a:ext cx="2538736" cy="15232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Computedted and showed a tally of  outliers on the numeric variables : Age, Capital_gain, Capital_loss, Hours_per_ week </a:t>
          </a:r>
        </a:p>
      </dsp:txBody>
      <dsp:txXfrm>
        <a:off x="2793261" y="61975"/>
        <a:ext cx="2538736" cy="1523242"/>
      </dsp:txXfrm>
    </dsp:sp>
    <dsp:sp modelId="{9190880C-F55F-41FB-A605-4B5DA7331BB0}">
      <dsp:nvSpPr>
        <dsp:cNvPr id="0" name=""/>
        <dsp:cNvSpPr/>
      </dsp:nvSpPr>
      <dsp:spPr>
        <a:xfrm>
          <a:off x="650" y="1839090"/>
          <a:ext cx="2538736" cy="15232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What you</a:t>
          </a:r>
          <a:r>
            <a:rPr lang="en-US" sz="1600" kern="1200">
              <a:latin typeface="Calibri Light" panose="020F0302020204030204"/>
            </a:rPr>
            <a:t> do</a:t>
          </a:r>
          <a:r>
            <a:rPr lang="en-US" sz="1600" kern="1200"/>
            <a:t> with the outliers?</a:t>
          </a:r>
        </a:p>
      </dsp:txBody>
      <dsp:txXfrm>
        <a:off x="650" y="1839090"/>
        <a:ext cx="2538736" cy="1523242"/>
      </dsp:txXfrm>
    </dsp:sp>
    <dsp:sp modelId="{9D00BB05-E950-4710-85B9-23DBC55ED282}">
      <dsp:nvSpPr>
        <dsp:cNvPr id="0" name=""/>
        <dsp:cNvSpPr/>
      </dsp:nvSpPr>
      <dsp:spPr>
        <a:xfrm>
          <a:off x="2793261" y="1839090"/>
          <a:ext cx="2538736" cy="15232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Removed education_num from the data (same as Education)</a:t>
          </a:r>
        </a:p>
      </dsp:txBody>
      <dsp:txXfrm>
        <a:off x="2793261" y="1839090"/>
        <a:ext cx="2538736" cy="1523242"/>
      </dsp:txXfrm>
    </dsp:sp>
    <dsp:sp modelId="{3654A67D-2063-496D-9034-217CF2247801}">
      <dsp:nvSpPr>
        <dsp:cNvPr id="0" name=""/>
        <dsp:cNvSpPr/>
      </dsp:nvSpPr>
      <dsp:spPr>
        <a:xfrm>
          <a:off x="1396956" y="3616206"/>
          <a:ext cx="2538736" cy="15232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Remove both Capital_gain, Capital_loss, bring no value to our analysis</a:t>
          </a:r>
        </a:p>
      </dsp:txBody>
      <dsp:txXfrm>
        <a:off x="1396956" y="3616206"/>
        <a:ext cx="2538736" cy="15232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7AE35-29E2-40AD-B4EA-96E2B8AABF4E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F01ED-F776-4123-8DF4-F8EF5CBF5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53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Say names</a:t>
            </a:r>
          </a:p>
          <a:p>
            <a:r>
              <a:rPr lang="en-US">
                <a:cs typeface="Calibri"/>
              </a:rPr>
              <a:t>- move to the next slides to introduce the project.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8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today we will be presenting our findings related to whether household incomes greater than $50k can be predicted.</a:t>
            </a:r>
          </a:p>
          <a:p>
            <a:r>
              <a:rPr lang="en-US"/>
              <a:t>- we will be assessing how variables such as age, marital-status, sex, gender, </a:t>
            </a:r>
            <a:r>
              <a:rPr lang="en-US" err="1"/>
              <a:t>ect.</a:t>
            </a:r>
            <a:r>
              <a:rPr lang="en-US"/>
              <a:t>. affect level of income.</a:t>
            </a:r>
            <a:endParaRPr lang="en-US">
              <a:cs typeface="Calibri"/>
            </a:endParaRPr>
          </a:p>
          <a:p>
            <a:r>
              <a:rPr lang="en-US"/>
              <a:t>- We are using the Census Income Dataset.</a:t>
            </a:r>
            <a:endParaRPr lang="en-US">
              <a:cs typeface="Calibri"/>
            </a:endParaRPr>
          </a:p>
          <a:p>
            <a:r>
              <a:rPr lang="en-US"/>
              <a:t>- we will be giving recommendations about the marketing campaign as to which specific niche the campaign should target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2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61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Overall there are more people who are making less than 50k a year. If we are looking the graphics on the right side, the difference among certain groups over another are significant. People with specific job title and advance education background tend to have a high income compare to other groups.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55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Work &amp; Occupation have strong impact on the salary &amp; income. People with a job in education &amp; Government sector or who are self-employed tend to have the highest income among all the 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Education background &amp; marital status also positively affect the income level. People with advance educational background &amp; in a stable relationship tend to have a higher income in the group.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89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If you are looking at the graphics on the right side. There are no significant differences among people with different age and different work hour. Occupation seems a strong indicator for high income. </a:t>
            </a:r>
          </a:p>
          <a:p>
            <a:endParaRPr lang="en-US"/>
          </a:p>
          <a:p>
            <a:r>
              <a:rPr lang="en-US"/>
              <a:t>There seems to be a higher population of male in the high-income group but similar results can be interpreted from the low income group.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7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0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We found out that </a:t>
            </a:r>
            <a:r>
              <a:rPr lang="en-US" err="1">
                <a:cs typeface="Calibri"/>
              </a:rPr>
              <a:t>education_num</a:t>
            </a:r>
            <a:r>
              <a:rPr lang="en-US">
                <a:cs typeface="Calibri"/>
              </a:rPr>
              <a:t> was supposed to be a categorical variable, so we converted it into categorical in prep for the model</a:t>
            </a:r>
          </a:p>
          <a:p>
            <a:r>
              <a:rPr lang="en-US">
                <a:cs typeface="Calibri"/>
              </a:rPr>
              <a:t>- Given the final weight column in the data was a multiplier, so we rescaled the final weight by 10000, and expanded into the data. Thus, instead of 6 billion data points, we ended up with 601547 observations.</a:t>
            </a:r>
          </a:p>
          <a:p>
            <a:r>
              <a:rPr lang="en-US">
                <a:cs typeface="Calibri"/>
              </a:rPr>
              <a:t>- we computed the tally for outliers on the numeric variables, we age,  </a:t>
            </a:r>
          </a:p>
          <a:p>
            <a:r>
              <a:rPr lang="en-US">
                <a:cs typeface="Calibri"/>
              </a:rPr>
              <a:t>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F01ED-F776-4123-8DF4-F8EF5CBF5D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86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flatworldknowledge.lardbucket.org/books/a-primer-on-communication-studies/s15-media-technology-and-communica.html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9076F449-CB45-4B0D-8315-22E18AF00F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9457" t="3245" r="1661" b="1"/>
          <a:stretch/>
        </p:blipFill>
        <p:spPr>
          <a:xfrm>
            <a:off x="3563331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706" y="1261814"/>
            <a:ext cx="6573320" cy="913154"/>
          </a:xfrm>
        </p:spPr>
        <p:txBody>
          <a:bodyPr anchor="b">
            <a:normAutofit/>
          </a:bodyPr>
          <a:lstStyle/>
          <a:p>
            <a:pPr marL="342900" indent="-342900" algn="l">
              <a:buFont typeface="Wingdings"/>
              <a:buChar char="Ø"/>
            </a:pPr>
            <a:r>
              <a:rPr lang="en-US" sz="2400">
                <a:latin typeface="Times New Roman"/>
                <a:cs typeface="Calibri Light"/>
              </a:rPr>
              <a:t>Houshold Incomes Prediction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46965" cy="9192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>
                <a:cs typeface="Calibri"/>
              </a:rPr>
              <a:t>  </a:t>
            </a:r>
            <a:r>
              <a:rPr lang="en-US" sz="2000" dirty="0">
                <a:cs typeface="Calibri"/>
              </a:rPr>
              <a:t>Falomy Eugene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F656AF-8EB8-464D-98D0-0FB6BF36FE84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73279-DD15-4162-969D-7199FB846A00}"/>
              </a:ext>
            </a:extLst>
          </p:cNvPr>
          <p:cNvSpPr txBox="1"/>
          <p:nvPr/>
        </p:nvSpPr>
        <p:spPr>
          <a:xfrm>
            <a:off x="451224" y="2179419"/>
            <a:ext cx="35799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0ACFE1-B6A0-43A9-BA74-3BB9D86233C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 </a:t>
            </a:r>
          </a:p>
        </p:txBody>
      </p:sp>
    </p:spTree>
    <p:extLst>
      <p:ext uri="{BB962C8B-B14F-4D97-AF65-F5344CB8AC3E}">
        <p14:creationId xmlns:p14="http://schemas.microsoft.com/office/powerpoint/2010/main" val="895667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E4D40-86E0-4C4A-ABF2-69702E50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BA725-1D73-4D6E-AD53-B73AA0C8F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197" y="1556197"/>
            <a:ext cx="9401433" cy="51345"/>
          </a:xfrm>
        </p:spPr>
        <p:txBody>
          <a:bodyPr anchor="ctr">
            <a:normAutofit fontScale="25000" lnSpcReduction="20000"/>
          </a:bodyPr>
          <a:lstStyle/>
          <a:p>
            <a:pPr marL="0" indent="0">
              <a:buNone/>
            </a:pP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9130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303853-BF69-4601-968A-980FCDD81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658" y="40654"/>
            <a:ext cx="5377691" cy="698899"/>
          </a:xfrm>
        </p:spPr>
        <p:txBody>
          <a:bodyPr anchor="b">
            <a:normAutofit/>
          </a:bodyPr>
          <a:lstStyle/>
          <a:p>
            <a:r>
              <a:rPr lang="en-US" sz="2400">
                <a:latin typeface="Times New Roman"/>
                <a:cs typeface="Times New Roman"/>
              </a:rPr>
              <a:t>Data Cleaning/Process- ( Appendix)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66851-D263-41C6-B16F-7B3BBEAFA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8"/>
            <a:ext cx="4959603" cy="352256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5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4EA1499D-ABEF-41AE-A341-94C6E660C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301" y="1315"/>
            <a:ext cx="5281697" cy="2691643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extBox 5">
            <a:extLst>
              <a:ext uri="{FF2B5EF4-FFF2-40B4-BE49-F238E27FC236}">
                <a16:creationId xmlns:a16="http://schemas.microsoft.com/office/drawing/2014/main" id="{A8B96023-D03A-49F8-B4BB-B0B33CA3C7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7306306"/>
              </p:ext>
            </p:extLst>
          </p:nvPr>
        </p:nvGraphicFramePr>
        <p:xfrm>
          <a:off x="672916" y="917023"/>
          <a:ext cx="5332649" cy="5201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01271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040CE-7227-4210-B215-E6CA4B364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Decision tree model</a:t>
            </a:r>
          </a:p>
        </p:txBody>
      </p:sp>
      <p:pic>
        <p:nvPicPr>
          <p:cNvPr id="4" name="Picture 4" descr="Timeline&#10;&#10;Description automatically generated">
            <a:extLst>
              <a:ext uri="{FF2B5EF4-FFF2-40B4-BE49-F238E27FC236}">
                <a16:creationId xmlns:a16="http://schemas.microsoft.com/office/drawing/2014/main" id="{85125065-E15D-4B39-92E3-78F53653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4570" y="463025"/>
            <a:ext cx="8088897" cy="598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0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E4D40-86E0-4C4A-ABF2-69702E50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856" y="294538"/>
            <a:ext cx="4568694" cy="73696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Logit Model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0511612-6F1A-48BA-8CC6-D81690A05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694" y="1326925"/>
            <a:ext cx="7996232" cy="5645674"/>
          </a:xfrm>
        </p:spPr>
      </p:pic>
    </p:spTree>
    <p:extLst>
      <p:ext uri="{BB962C8B-B14F-4D97-AF65-F5344CB8AC3E}">
        <p14:creationId xmlns:p14="http://schemas.microsoft.com/office/powerpoint/2010/main" val="1043374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E4D40-86E0-4C4A-ABF2-69702E50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472" y="294538"/>
            <a:ext cx="9543078" cy="7369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Count Unique categorical  variables </a:t>
            </a:r>
          </a:p>
        </p:txBody>
      </p:sp>
      <p:pic>
        <p:nvPicPr>
          <p:cNvPr id="7" name="Content Placeholder 6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D2EA9CF3-5C6F-4F9A-A84D-C8E2F3C9F7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80" y="1810389"/>
            <a:ext cx="8687537" cy="4805203"/>
          </a:xfrm>
        </p:spPr>
      </p:pic>
    </p:spTree>
    <p:extLst>
      <p:ext uri="{BB962C8B-B14F-4D97-AF65-F5344CB8AC3E}">
        <p14:creationId xmlns:p14="http://schemas.microsoft.com/office/powerpoint/2010/main" val="2043665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E4D40-86E0-4C4A-ABF2-69702E50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472" y="294538"/>
            <a:ext cx="9543078" cy="7369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Outlier Count</a:t>
            </a:r>
          </a:p>
        </p:txBody>
      </p:sp>
      <p:pic>
        <p:nvPicPr>
          <p:cNvPr id="6" name="Content Placeholder 5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56776FA9-D887-4E71-993B-D91DF71AE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335" y="2068140"/>
            <a:ext cx="9159016" cy="4581203"/>
          </a:xfrm>
        </p:spPr>
      </p:pic>
    </p:spTree>
    <p:extLst>
      <p:ext uri="{BB962C8B-B14F-4D97-AF65-F5344CB8AC3E}">
        <p14:creationId xmlns:p14="http://schemas.microsoft.com/office/powerpoint/2010/main" val="155517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E17E7-DAF0-48EA-88CF-9935014DE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Agenda</a:t>
            </a:r>
          </a:p>
        </p:txBody>
      </p:sp>
      <p:sp>
        <p:nvSpPr>
          <p:cNvPr id="17" name="Google Shape;227;p37">
            <a:extLst>
              <a:ext uri="{FF2B5EF4-FFF2-40B4-BE49-F238E27FC236}">
                <a16:creationId xmlns:a16="http://schemas.microsoft.com/office/drawing/2014/main" id="{BA9BB6C1-282B-49C1-9080-CB4E8166A34C}"/>
              </a:ext>
            </a:extLst>
          </p:cNvPr>
          <p:cNvSpPr txBox="1">
            <a:spLocks/>
          </p:cNvSpPr>
          <p:nvPr/>
        </p:nvSpPr>
        <p:spPr>
          <a:xfrm>
            <a:off x="8841131" y="2153060"/>
            <a:ext cx="2129600" cy="109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 panose="020B0604020202020204" pitchFamily="34" charset="0"/>
              <a:buNone/>
            </a:pPr>
            <a:r>
              <a:rPr lang="en-US" sz="1467"/>
              <a:t>A quick recap of the solution, and additional supporting details</a:t>
            </a:r>
          </a:p>
          <a:p>
            <a:pPr marL="0" indent="0" algn="ctr">
              <a:spcBef>
                <a:spcPts val="2133"/>
              </a:spcBef>
              <a:spcAft>
                <a:spcPts val="2133"/>
              </a:spcAft>
              <a:buFont typeface="Arial" panose="020B0604020202020204" pitchFamily="34" charset="0"/>
              <a:buNone/>
            </a:pPr>
            <a:endParaRPr lang="en-US" sz="1867"/>
          </a:p>
        </p:txBody>
      </p:sp>
      <p:sp>
        <p:nvSpPr>
          <p:cNvPr id="18" name="Google Shape;228;p37">
            <a:extLst>
              <a:ext uri="{FF2B5EF4-FFF2-40B4-BE49-F238E27FC236}">
                <a16:creationId xmlns:a16="http://schemas.microsoft.com/office/drawing/2014/main" id="{6CE12DEA-97D7-4102-BED6-9CA78344E1CF}"/>
              </a:ext>
            </a:extLst>
          </p:cNvPr>
          <p:cNvSpPr txBox="1">
            <a:spLocks/>
          </p:cNvSpPr>
          <p:nvPr/>
        </p:nvSpPr>
        <p:spPr>
          <a:xfrm>
            <a:off x="3731167" y="2466100"/>
            <a:ext cx="2129600" cy="87462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 panose="020B0604020202020204" pitchFamily="34" charset="0"/>
              <a:buNone/>
            </a:pPr>
            <a:r>
              <a:rPr lang="en-US" sz="1467"/>
              <a:t>What do we know from a statistical perspective?</a:t>
            </a:r>
          </a:p>
          <a:p>
            <a:pPr marL="0" indent="0" algn="ctr">
              <a:spcBef>
                <a:spcPts val="2133"/>
              </a:spcBef>
              <a:spcAft>
                <a:spcPts val="2133"/>
              </a:spcAft>
              <a:buFont typeface="Arial" panose="020B0604020202020204" pitchFamily="34" charset="0"/>
              <a:buNone/>
            </a:pPr>
            <a:endParaRPr lang="en-US" sz="1867"/>
          </a:p>
        </p:txBody>
      </p:sp>
      <p:sp>
        <p:nvSpPr>
          <p:cNvPr id="19" name="Google Shape;229;p37">
            <a:extLst>
              <a:ext uri="{FF2B5EF4-FFF2-40B4-BE49-F238E27FC236}">
                <a16:creationId xmlns:a16="http://schemas.microsoft.com/office/drawing/2014/main" id="{F450A0C9-B2D9-4A4A-879B-00E488A60C95}"/>
              </a:ext>
            </a:extLst>
          </p:cNvPr>
          <p:cNvSpPr txBox="1">
            <a:spLocks/>
          </p:cNvSpPr>
          <p:nvPr/>
        </p:nvSpPr>
        <p:spPr>
          <a:xfrm>
            <a:off x="6305703" y="4373332"/>
            <a:ext cx="2129600" cy="109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 panose="020B0604020202020204" pitchFamily="34" charset="0"/>
              <a:buNone/>
            </a:pPr>
            <a:r>
              <a:rPr lang="en-US" sz="1467"/>
              <a:t>What is the next step for the company? And why?</a:t>
            </a:r>
          </a:p>
          <a:p>
            <a:pPr marL="0" indent="0" algn="ctr">
              <a:spcBef>
                <a:spcPts val="2133"/>
              </a:spcBef>
              <a:spcAft>
                <a:spcPts val="2133"/>
              </a:spcAft>
              <a:buFont typeface="Arial" panose="020B0604020202020204" pitchFamily="34" charset="0"/>
              <a:buNone/>
            </a:pPr>
            <a:endParaRPr lang="en-US" sz="1867"/>
          </a:p>
        </p:txBody>
      </p:sp>
      <p:sp>
        <p:nvSpPr>
          <p:cNvPr id="20" name="Google Shape;231;p37">
            <a:extLst>
              <a:ext uri="{FF2B5EF4-FFF2-40B4-BE49-F238E27FC236}">
                <a16:creationId xmlns:a16="http://schemas.microsoft.com/office/drawing/2014/main" id="{401648A1-EF69-47D6-B2AB-82B35F953CE6}"/>
              </a:ext>
            </a:extLst>
          </p:cNvPr>
          <p:cNvSpPr txBox="1">
            <a:spLocks/>
          </p:cNvSpPr>
          <p:nvPr/>
        </p:nvSpPr>
        <p:spPr>
          <a:xfrm>
            <a:off x="1207617" y="3866808"/>
            <a:ext cx="2129600" cy="5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133">
                <a:solidFill>
                  <a:schemeClr val="accent2"/>
                </a:solidFill>
              </a:rPr>
              <a:t>Introduction</a:t>
            </a:r>
          </a:p>
        </p:txBody>
      </p:sp>
      <p:sp>
        <p:nvSpPr>
          <p:cNvPr id="21" name="Google Shape;232;p37">
            <a:extLst>
              <a:ext uri="{FF2B5EF4-FFF2-40B4-BE49-F238E27FC236}">
                <a16:creationId xmlns:a16="http://schemas.microsoft.com/office/drawing/2014/main" id="{2A8563F2-EF3A-4E87-9542-EB1D91851FCE}"/>
              </a:ext>
            </a:extLst>
          </p:cNvPr>
          <p:cNvSpPr txBox="1">
            <a:spLocks/>
          </p:cNvSpPr>
          <p:nvPr/>
        </p:nvSpPr>
        <p:spPr>
          <a:xfrm>
            <a:off x="1207617" y="4293420"/>
            <a:ext cx="2129600" cy="96711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67"/>
              <a:t>A quick overview &amp; summary of team’s methods, result, goals. </a:t>
            </a:r>
          </a:p>
        </p:txBody>
      </p:sp>
      <p:sp>
        <p:nvSpPr>
          <p:cNvPr id="22" name="Google Shape;233;p37">
            <a:extLst>
              <a:ext uri="{FF2B5EF4-FFF2-40B4-BE49-F238E27FC236}">
                <a16:creationId xmlns:a16="http://schemas.microsoft.com/office/drawing/2014/main" id="{72F9617F-B49C-4B10-8C46-E1C742677B34}"/>
              </a:ext>
            </a:extLst>
          </p:cNvPr>
          <p:cNvSpPr txBox="1">
            <a:spLocks/>
          </p:cNvSpPr>
          <p:nvPr/>
        </p:nvSpPr>
        <p:spPr>
          <a:xfrm>
            <a:off x="3579424" y="3200920"/>
            <a:ext cx="2448512" cy="5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133">
                <a:solidFill>
                  <a:schemeClr val="accent2"/>
                </a:solidFill>
              </a:rPr>
              <a:t>Data &amp; Insights</a:t>
            </a:r>
          </a:p>
        </p:txBody>
      </p:sp>
      <p:sp>
        <p:nvSpPr>
          <p:cNvPr id="23" name="Google Shape;234;p37">
            <a:extLst>
              <a:ext uri="{FF2B5EF4-FFF2-40B4-BE49-F238E27FC236}">
                <a16:creationId xmlns:a16="http://schemas.microsoft.com/office/drawing/2014/main" id="{D160E2EE-0F76-41B3-BD5F-26E6B60BBBE5}"/>
              </a:ext>
            </a:extLst>
          </p:cNvPr>
          <p:cNvSpPr txBox="1">
            <a:spLocks/>
          </p:cNvSpPr>
          <p:nvPr/>
        </p:nvSpPr>
        <p:spPr>
          <a:xfrm>
            <a:off x="5930464" y="3941360"/>
            <a:ext cx="2842333" cy="5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133">
                <a:solidFill>
                  <a:schemeClr val="accent2"/>
                </a:solidFill>
              </a:rPr>
              <a:t>Recommendation</a:t>
            </a:r>
            <a:br>
              <a:rPr lang="en-US" sz="2133">
                <a:solidFill>
                  <a:schemeClr val="accent2"/>
                </a:solidFill>
              </a:rPr>
            </a:br>
            <a:endParaRPr lang="en-US" sz="2133">
              <a:solidFill>
                <a:schemeClr val="accent2"/>
              </a:solidFill>
            </a:endParaRPr>
          </a:p>
        </p:txBody>
      </p:sp>
      <p:sp>
        <p:nvSpPr>
          <p:cNvPr id="24" name="Google Shape;235;p37">
            <a:extLst>
              <a:ext uri="{FF2B5EF4-FFF2-40B4-BE49-F238E27FC236}">
                <a16:creationId xmlns:a16="http://schemas.microsoft.com/office/drawing/2014/main" id="{F5AD768F-76BB-4C06-818F-9F4D0B522386}"/>
              </a:ext>
            </a:extLst>
          </p:cNvPr>
          <p:cNvSpPr txBox="1">
            <a:spLocks/>
          </p:cNvSpPr>
          <p:nvPr/>
        </p:nvSpPr>
        <p:spPr>
          <a:xfrm>
            <a:off x="8854767" y="3149457"/>
            <a:ext cx="2129600" cy="5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133">
                <a:solidFill>
                  <a:schemeClr val="accent2"/>
                </a:solidFill>
              </a:rPr>
              <a:t>Recap</a:t>
            </a:r>
            <a:br>
              <a:rPr lang="en-US" sz="2133">
                <a:solidFill>
                  <a:schemeClr val="accent2"/>
                </a:solidFill>
              </a:rPr>
            </a:br>
            <a:endParaRPr lang="en" sz="2133">
              <a:solidFill>
                <a:schemeClr val="accent2"/>
              </a:solidFill>
            </a:endParaRPr>
          </a:p>
        </p:txBody>
      </p:sp>
      <p:sp>
        <p:nvSpPr>
          <p:cNvPr id="25" name="Google Shape;236;p37">
            <a:extLst>
              <a:ext uri="{FF2B5EF4-FFF2-40B4-BE49-F238E27FC236}">
                <a16:creationId xmlns:a16="http://schemas.microsoft.com/office/drawing/2014/main" id="{03749340-5977-4406-A6A0-F42B9C2E60C2}"/>
              </a:ext>
            </a:extLst>
          </p:cNvPr>
          <p:cNvSpPr/>
          <p:nvPr/>
        </p:nvSpPr>
        <p:spPr>
          <a:xfrm>
            <a:off x="1789633" y="2438200"/>
            <a:ext cx="965600" cy="965600"/>
          </a:xfrm>
          <a:prstGeom prst="donut">
            <a:avLst>
              <a:gd name="adj" fmla="val 114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6" name="Google Shape;237;p37">
            <a:extLst>
              <a:ext uri="{FF2B5EF4-FFF2-40B4-BE49-F238E27FC236}">
                <a16:creationId xmlns:a16="http://schemas.microsoft.com/office/drawing/2014/main" id="{F7C7ED04-FCA8-4B7C-89F6-6B12A6DF3DCB}"/>
              </a:ext>
            </a:extLst>
          </p:cNvPr>
          <p:cNvSpPr/>
          <p:nvPr/>
        </p:nvSpPr>
        <p:spPr>
          <a:xfrm>
            <a:off x="4338667" y="4152011"/>
            <a:ext cx="965600" cy="965600"/>
          </a:xfrm>
          <a:prstGeom prst="donut">
            <a:avLst>
              <a:gd name="adj" fmla="val 114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" name="Google Shape;238;p37">
            <a:extLst>
              <a:ext uri="{FF2B5EF4-FFF2-40B4-BE49-F238E27FC236}">
                <a16:creationId xmlns:a16="http://schemas.microsoft.com/office/drawing/2014/main" id="{750E0EA2-6D92-4954-831E-ACC68A7F1B1A}"/>
              </a:ext>
            </a:extLst>
          </p:cNvPr>
          <p:cNvSpPr/>
          <p:nvPr/>
        </p:nvSpPr>
        <p:spPr>
          <a:xfrm>
            <a:off x="6887717" y="2438200"/>
            <a:ext cx="965600" cy="965600"/>
          </a:xfrm>
          <a:prstGeom prst="donut">
            <a:avLst>
              <a:gd name="adj" fmla="val 114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" name="Google Shape;239;p37">
            <a:extLst>
              <a:ext uri="{FF2B5EF4-FFF2-40B4-BE49-F238E27FC236}">
                <a16:creationId xmlns:a16="http://schemas.microsoft.com/office/drawing/2014/main" id="{014B645C-6257-4076-9C95-68F81F4B7FA9}"/>
              </a:ext>
            </a:extLst>
          </p:cNvPr>
          <p:cNvSpPr/>
          <p:nvPr/>
        </p:nvSpPr>
        <p:spPr>
          <a:xfrm>
            <a:off x="9436784" y="4152011"/>
            <a:ext cx="965600" cy="965600"/>
          </a:xfrm>
          <a:prstGeom prst="donut">
            <a:avLst>
              <a:gd name="adj" fmla="val 114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29" name="Google Shape;240;p37">
            <a:extLst>
              <a:ext uri="{FF2B5EF4-FFF2-40B4-BE49-F238E27FC236}">
                <a16:creationId xmlns:a16="http://schemas.microsoft.com/office/drawing/2014/main" id="{FC782CFC-49D3-46A5-A9E7-6AABCD6358B0}"/>
              </a:ext>
            </a:extLst>
          </p:cNvPr>
          <p:cNvCxnSpPr>
            <a:stCxn id="25" idx="5"/>
            <a:endCxn id="26" idx="1"/>
          </p:cNvCxnSpPr>
          <p:nvPr/>
        </p:nvCxnSpPr>
        <p:spPr>
          <a:xfrm>
            <a:off x="2613824" y="3262391"/>
            <a:ext cx="1866400" cy="103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241;p37">
            <a:extLst>
              <a:ext uri="{FF2B5EF4-FFF2-40B4-BE49-F238E27FC236}">
                <a16:creationId xmlns:a16="http://schemas.microsoft.com/office/drawing/2014/main" id="{8FD5CD90-62D0-44CE-B2AF-541AA0341688}"/>
              </a:ext>
            </a:extLst>
          </p:cNvPr>
          <p:cNvCxnSpPr>
            <a:stCxn id="26" idx="7"/>
            <a:endCxn id="27" idx="3"/>
          </p:cNvCxnSpPr>
          <p:nvPr/>
        </p:nvCxnSpPr>
        <p:spPr>
          <a:xfrm rot="10800000" flipH="1">
            <a:off x="5162857" y="3262220"/>
            <a:ext cx="1866400" cy="103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242;p37">
            <a:extLst>
              <a:ext uri="{FF2B5EF4-FFF2-40B4-BE49-F238E27FC236}">
                <a16:creationId xmlns:a16="http://schemas.microsoft.com/office/drawing/2014/main" id="{276E0BFD-3C2E-47B0-8CF6-1C0903D24253}"/>
              </a:ext>
            </a:extLst>
          </p:cNvPr>
          <p:cNvCxnSpPr>
            <a:endCxn id="28" idx="1"/>
          </p:cNvCxnSpPr>
          <p:nvPr/>
        </p:nvCxnSpPr>
        <p:spPr>
          <a:xfrm>
            <a:off x="7711792" y="3291820"/>
            <a:ext cx="1866400" cy="100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" name="Google Shape;243;p37">
            <a:extLst>
              <a:ext uri="{FF2B5EF4-FFF2-40B4-BE49-F238E27FC236}">
                <a16:creationId xmlns:a16="http://schemas.microsoft.com/office/drawing/2014/main" id="{64C5B99A-0E74-4DBD-9682-130857A5CF6E}"/>
              </a:ext>
            </a:extLst>
          </p:cNvPr>
          <p:cNvGrpSpPr/>
          <p:nvPr/>
        </p:nvGrpSpPr>
        <p:grpSpPr>
          <a:xfrm>
            <a:off x="9680201" y="4395728"/>
            <a:ext cx="478687" cy="478177"/>
            <a:chOff x="1309875" y="1499912"/>
            <a:chExt cx="359015" cy="358633"/>
          </a:xfrm>
        </p:grpSpPr>
        <p:sp>
          <p:nvSpPr>
            <p:cNvPr id="33" name="Google Shape;244;p37">
              <a:extLst>
                <a:ext uri="{FF2B5EF4-FFF2-40B4-BE49-F238E27FC236}">
                  <a16:creationId xmlns:a16="http://schemas.microsoft.com/office/drawing/2014/main" id="{3DCA4DB7-CF45-485A-9FC1-9975FB3270B9}"/>
                </a:ext>
              </a:extLst>
            </p:cNvPr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" name="Google Shape;245;p37">
              <a:extLst>
                <a:ext uri="{FF2B5EF4-FFF2-40B4-BE49-F238E27FC236}">
                  <a16:creationId xmlns:a16="http://schemas.microsoft.com/office/drawing/2014/main" id="{BA7AC41F-E135-4456-9C47-06C892793CF2}"/>
                </a:ext>
              </a:extLst>
            </p:cNvPr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5" name="Google Shape;246;p37">
              <a:extLst>
                <a:ext uri="{FF2B5EF4-FFF2-40B4-BE49-F238E27FC236}">
                  <a16:creationId xmlns:a16="http://schemas.microsoft.com/office/drawing/2014/main" id="{3036B6E8-611A-4A6B-A84B-A5FCC442E4B9}"/>
                </a:ext>
              </a:extLst>
            </p:cNvPr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6" name="Google Shape;247;p37">
              <a:extLst>
                <a:ext uri="{FF2B5EF4-FFF2-40B4-BE49-F238E27FC236}">
                  <a16:creationId xmlns:a16="http://schemas.microsoft.com/office/drawing/2014/main" id="{AED72E22-C22B-415D-B62C-E6DFCC8613F1}"/>
                </a:ext>
              </a:extLst>
            </p:cNvPr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7" name="Google Shape;248;p37">
              <a:extLst>
                <a:ext uri="{FF2B5EF4-FFF2-40B4-BE49-F238E27FC236}">
                  <a16:creationId xmlns:a16="http://schemas.microsoft.com/office/drawing/2014/main" id="{7A0A1771-E388-4226-B1BA-D8992D581FF0}"/>
                </a:ext>
              </a:extLst>
            </p:cNvPr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8" name="Google Shape;249;p37">
              <a:extLst>
                <a:ext uri="{FF2B5EF4-FFF2-40B4-BE49-F238E27FC236}">
                  <a16:creationId xmlns:a16="http://schemas.microsoft.com/office/drawing/2014/main" id="{F828FE97-0D20-482D-8142-A40A719C3C26}"/>
                </a:ext>
              </a:extLst>
            </p:cNvPr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9" name="Google Shape;250;p37">
              <a:extLst>
                <a:ext uri="{FF2B5EF4-FFF2-40B4-BE49-F238E27FC236}">
                  <a16:creationId xmlns:a16="http://schemas.microsoft.com/office/drawing/2014/main" id="{0F2DFAC5-91F7-4BAA-B9D8-5F012685DD01}"/>
                </a:ext>
              </a:extLst>
            </p:cNvPr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0" name="Google Shape;251;p37">
              <a:extLst>
                <a:ext uri="{FF2B5EF4-FFF2-40B4-BE49-F238E27FC236}">
                  <a16:creationId xmlns:a16="http://schemas.microsoft.com/office/drawing/2014/main" id="{083756DC-16B3-4CCE-AFD3-47B65625BA06}"/>
                </a:ext>
              </a:extLst>
            </p:cNvPr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1" name="Google Shape;252;p37">
              <a:extLst>
                <a:ext uri="{FF2B5EF4-FFF2-40B4-BE49-F238E27FC236}">
                  <a16:creationId xmlns:a16="http://schemas.microsoft.com/office/drawing/2014/main" id="{22A5EB5D-B2E3-40FD-B424-698AE959F6D1}"/>
                </a:ext>
              </a:extLst>
            </p:cNvPr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2" name="Google Shape;253;p37">
            <a:extLst>
              <a:ext uri="{FF2B5EF4-FFF2-40B4-BE49-F238E27FC236}">
                <a16:creationId xmlns:a16="http://schemas.microsoft.com/office/drawing/2014/main" id="{DCD6AECA-C530-4B83-8D51-61A27C458B34}"/>
              </a:ext>
            </a:extLst>
          </p:cNvPr>
          <p:cNvGrpSpPr/>
          <p:nvPr/>
        </p:nvGrpSpPr>
        <p:grpSpPr>
          <a:xfrm>
            <a:off x="7150106" y="2681658"/>
            <a:ext cx="440817" cy="478687"/>
            <a:chOff x="2219466" y="1500293"/>
            <a:chExt cx="330613" cy="359015"/>
          </a:xfrm>
        </p:grpSpPr>
        <p:sp>
          <p:nvSpPr>
            <p:cNvPr id="43" name="Google Shape;254;p37">
              <a:extLst>
                <a:ext uri="{FF2B5EF4-FFF2-40B4-BE49-F238E27FC236}">
                  <a16:creationId xmlns:a16="http://schemas.microsoft.com/office/drawing/2014/main" id="{D27D41E3-60A0-4E9C-9F28-18B56A644614}"/>
                </a:ext>
              </a:extLst>
            </p:cNvPr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4" name="Google Shape;255;p37">
              <a:extLst>
                <a:ext uri="{FF2B5EF4-FFF2-40B4-BE49-F238E27FC236}">
                  <a16:creationId xmlns:a16="http://schemas.microsoft.com/office/drawing/2014/main" id="{7C6025E7-8CE5-482E-8714-E5B544A55985}"/>
                </a:ext>
              </a:extLst>
            </p:cNvPr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5" name="Google Shape;256;p37">
            <a:extLst>
              <a:ext uri="{FF2B5EF4-FFF2-40B4-BE49-F238E27FC236}">
                <a16:creationId xmlns:a16="http://schemas.microsoft.com/office/drawing/2014/main" id="{B0DD205A-1C9B-48EF-A6B8-26325057A64F}"/>
              </a:ext>
            </a:extLst>
          </p:cNvPr>
          <p:cNvGrpSpPr/>
          <p:nvPr/>
        </p:nvGrpSpPr>
        <p:grpSpPr>
          <a:xfrm>
            <a:off x="2047721" y="2719274"/>
            <a:ext cx="449425" cy="403457"/>
            <a:chOff x="3441065" y="4302505"/>
            <a:chExt cx="337069" cy="302593"/>
          </a:xfrm>
        </p:grpSpPr>
        <p:sp>
          <p:nvSpPr>
            <p:cNvPr id="46" name="Google Shape;257;p37">
              <a:extLst>
                <a:ext uri="{FF2B5EF4-FFF2-40B4-BE49-F238E27FC236}">
                  <a16:creationId xmlns:a16="http://schemas.microsoft.com/office/drawing/2014/main" id="{BB849F10-BE41-40D6-ACFB-08A48EE148D6}"/>
                </a:ext>
              </a:extLst>
            </p:cNvPr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" name="Google Shape;258;p37">
              <a:extLst>
                <a:ext uri="{FF2B5EF4-FFF2-40B4-BE49-F238E27FC236}">
                  <a16:creationId xmlns:a16="http://schemas.microsoft.com/office/drawing/2014/main" id="{AB35F969-C501-4676-A17B-990BD3E37D1C}"/>
                </a:ext>
              </a:extLst>
            </p:cNvPr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" name="Google Shape;259;p37">
              <a:extLst>
                <a:ext uri="{FF2B5EF4-FFF2-40B4-BE49-F238E27FC236}">
                  <a16:creationId xmlns:a16="http://schemas.microsoft.com/office/drawing/2014/main" id="{4DB85115-44D7-4530-B7E7-0BE6F8914CBC}"/>
                </a:ext>
              </a:extLst>
            </p:cNvPr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9" name="Google Shape;260;p37">
              <a:extLst>
                <a:ext uri="{FF2B5EF4-FFF2-40B4-BE49-F238E27FC236}">
                  <a16:creationId xmlns:a16="http://schemas.microsoft.com/office/drawing/2014/main" id="{A725BFFE-1F45-4AF2-9932-2843910ACFF7}"/>
                </a:ext>
              </a:extLst>
            </p:cNvPr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0" name="Google Shape;261;p37">
              <a:extLst>
                <a:ext uri="{FF2B5EF4-FFF2-40B4-BE49-F238E27FC236}">
                  <a16:creationId xmlns:a16="http://schemas.microsoft.com/office/drawing/2014/main" id="{56946416-DFEA-44AE-BCFC-0B3174430C6C}"/>
                </a:ext>
              </a:extLst>
            </p:cNvPr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1" name="Google Shape;262;p37">
              <a:extLst>
                <a:ext uri="{FF2B5EF4-FFF2-40B4-BE49-F238E27FC236}">
                  <a16:creationId xmlns:a16="http://schemas.microsoft.com/office/drawing/2014/main" id="{2D3C3547-05B9-4EF0-B9E3-5FFD07D0CE7A}"/>
                </a:ext>
              </a:extLst>
            </p:cNvPr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" name="Google Shape;263;p37">
              <a:extLst>
                <a:ext uri="{FF2B5EF4-FFF2-40B4-BE49-F238E27FC236}">
                  <a16:creationId xmlns:a16="http://schemas.microsoft.com/office/drawing/2014/main" id="{937A60A8-916B-4CED-8C12-55454FFD47FB}"/>
                </a:ext>
              </a:extLst>
            </p:cNvPr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3" name="Google Shape;264;p37">
              <a:extLst>
                <a:ext uri="{FF2B5EF4-FFF2-40B4-BE49-F238E27FC236}">
                  <a16:creationId xmlns:a16="http://schemas.microsoft.com/office/drawing/2014/main" id="{C7C80B95-F9E3-4D41-B49A-1AAE3BB19F51}"/>
                </a:ext>
              </a:extLst>
            </p:cNvPr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4" name="Google Shape;265;p37">
              <a:extLst>
                <a:ext uri="{FF2B5EF4-FFF2-40B4-BE49-F238E27FC236}">
                  <a16:creationId xmlns:a16="http://schemas.microsoft.com/office/drawing/2014/main" id="{0245915C-FA86-43A5-939A-0D3FDE2812FD}"/>
                </a:ext>
              </a:extLst>
            </p:cNvPr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" name="Google Shape;266;p37">
              <a:extLst>
                <a:ext uri="{FF2B5EF4-FFF2-40B4-BE49-F238E27FC236}">
                  <a16:creationId xmlns:a16="http://schemas.microsoft.com/office/drawing/2014/main" id="{C8503DD5-9670-4989-A96C-F7850A6002D7}"/>
                </a:ext>
              </a:extLst>
            </p:cNvPr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6" name="Google Shape;267;p37">
              <a:extLst>
                <a:ext uri="{FF2B5EF4-FFF2-40B4-BE49-F238E27FC236}">
                  <a16:creationId xmlns:a16="http://schemas.microsoft.com/office/drawing/2014/main" id="{3862AD10-3A17-40D7-8AA6-D8412D71A563}"/>
                </a:ext>
              </a:extLst>
            </p:cNvPr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" name="Google Shape;268;p37">
              <a:extLst>
                <a:ext uri="{FF2B5EF4-FFF2-40B4-BE49-F238E27FC236}">
                  <a16:creationId xmlns:a16="http://schemas.microsoft.com/office/drawing/2014/main" id="{F4A6CFA3-CE7C-427C-BE5E-99E43792F97F}"/>
                </a:ext>
              </a:extLst>
            </p:cNvPr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" name="Google Shape;269;p37">
              <a:extLst>
                <a:ext uri="{FF2B5EF4-FFF2-40B4-BE49-F238E27FC236}">
                  <a16:creationId xmlns:a16="http://schemas.microsoft.com/office/drawing/2014/main" id="{F8BAC171-AE14-4D4C-92D0-7C26DD44647A}"/>
                </a:ext>
              </a:extLst>
            </p:cNvPr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9" name="Google Shape;270;p37">
            <a:extLst>
              <a:ext uri="{FF2B5EF4-FFF2-40B4-BE49-F238E27FC236}">
                <a16:creationId xmlns:a16="http://schemas.microsoft.com/office/drawing/2014/main" id="{D038B0FD-991A-4C8D-ABB3-144661308C9C}"/>
              </a:ext>
            </a:extLst>
          </p:cNvPr>
          <p:cNvSpPr/>
          <p:nvPr/>
        </p:nvSpPr>
        <p:spPr>
          <a:xfrm>
            <a:off x="4582119" y="4395855"/>
            <a:ext cx="478687" cy="477923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72410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7EACA-97AC-4CA0-B10F-D7DBC7D0F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A49B1-D01C-4D4C-A753-0EE3412F3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720233"/>
            <a:ext cx="11901172" cy="4753035"/>
          </a:xfrm>
        </p:spPr>
        <p:txBody>
          <a:bodyPr anchor="ctr">
            <a:normAutofit/>
          </a:bodyPr>
          <a:lstStyle/>
          <a:p>
            <a:r>
              <a:rPr lang="en-US" sz="1800" b="1">
                <a:cs typeface="Calibri"/>
              </a:rPr>
              <a:t>Business Questions:</a:t>
            </a:r>
            <a:r>
              <a:rPr lang="en-US" sz="1800">
                <a:cs typeface="Calibri"/>
              </a:rPr>
              <a:t> Can household incomes greater than $50k be predicted ?</a:t>
            </a:r>
          </a:p>
          <a:p>
            <a:r>
              <a:rPr lang="en-US" sz="1800" b="1">
                <a:cs typeface="Times New Roman"/>
              </a:rPr>
              <a:t>Goal: </a:t>
            </a:r>
            <a:r>
              <a:rPr lang="en-US" sz="1800">
                <a:cs typeface="Times New Roman"/>
              </a:rPr>
              <a:t>Given that a study suggests that household with income higher than $50k have response rate that is profitable to the bank, those household with certain characteristics / features would be the target(s) of a $25 Million marketing campaign.</a:t>
            </a:r>
            <a:r>
              <a:rPr lang="en-US" sz="1800"/>
              <a:t>  </a:t>
            </a:r>
            <a:endParaRPr lang="en-US" sz="1800">
              <a:cs typeface="Calibri"/>
            </a:endParaRPr>
          </a:p>
          <a:p>
            <a:r>
              <a:rPr lang="en-US" sz="1800" b="1">
                <a:cs typeface="Calibri"/>
              </a:rPr>
              <a:t>Take away (based on the Logistic Model)</a:t>
            </a:r>
            <a:endParaRPr lang="en-US" sz="1800"/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400">
                <a:cs typeface="Calibri"/>
              </a:rPr>
              <a:t> Work Class, Occupation, Education, Marital Status, Age, and Sex are best indicators to predict incomes higher than $50K</a:t>
            </a: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400">
                <a:cs typeface="Calibri"/>
              </a:rPr>
              <a:t>People with higher education and stable relationship tend to have income greater than $50k. </a:t>
            </a: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400">
                <a:cs typeface="Calibri"/>
              </a:rPr>
              <a:t>In the high-income group, the percentage of male is way higher than the percentage of female. </a:t>
            </a:r>
          </a:p>
          <a:p>
            <a:pPr lvl="1">
              <a:buFont typeface="Wingdings" panose="020B0604020202020204" pitchFamily="34" charset="0"/>
              <a:buChar char="Ø"/>
            </a:pPr>
            <a:endParaRPr lang="en-US" sz="1400">
              <a:cs typeface="Calibri"/>
            </a:endParaRPr>
          </a:p>
          <a:p>
            <a:pPr marL="457200" lvl="1" indent="0">
              <a:buNone/>
            </a:pPr>
            <a:endParaRPr lang="en-US" sz="1400">
              <a:cs typeface="Calibri"/>
            </a:endParaRPr>
          </a:p>
          <a:p>
            <a:pPr lvl="1">
              <a:buFont typeface="Wingdings" panose="020B0604020202020204" pitchFamily="34" charset="0"/>
              <a:buChar char="Ø"/>
            </a:pPr>
            <a:endParaRPr lang="en-US" sz="1400">
              <a:cs typeface="Calibri"/>
            </a:endParaRPr>
          </a:p>
          <a:p>
            <a:endParaRPr lang="en-US" sz="1800">
              <a:cs typeface="Calibri"/>
            </a:endParaRPr>
          </a:p>
          <a:p>
            <a:endParaRPr lang="en-US" sz="1800">
              <a:cs typeface="Calibri"/>
            </a:endParaRPr>
          </a:p>
          <a:p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8579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C1D08-0389-47C0-884A-E1EC7B656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8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Insights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086A7-FADD-43C9-B122-C810BB51C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50" y="1626850"/>
            <a:ext cx="3191523" cy="5231150"/>
          </a:xfrm>
        </p:spPr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000"/>
              <a:t>Occupation / Work Class</a:t>
            </a:r>
          </a:p>
          <a:p>
            <a:pPr>
              <a:lnSpc>
                <a:spcPct val="200000"/>
              </a:lnSpc>
            </a:pPr>
            <a:r>
              <a:rPr lang="en-US" sz="2000"/>
              <a:t>Marital Status</a:t>
            </a:r>
          </a:p>
          <a:p>
            <a:pPr>
              <a:lnSpc>
                <a:spcPct val="200000"/>
              </a:lnSpc>
            </a:pPr>
            <a:r>
              <a:rPr lang="en-US" sz="2000"/>
              <a:t>Education 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0502360-71D4-47E5-A0B5-F414ABB0E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597432"/>
            <a:ext cx="7467596" cy="52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6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8C4DA-FA7E-415E-8572-1646A2208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Takeaway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84AD8965-29D9-45D5-994E-89443C6211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0378375"/>
              </p:ext>
            </p:extLst>
          </p:nvPr>
        </p:nvGraphicFramePr>
        <p:xfrm>
          <a:off x="1371599" y="2030330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8071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015E6C-771A-4099-A981-FF274A31C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42" y="355014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Insights #2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8ECDB-10DE-4897-AFFB-F011CEAD1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752" y="2193910"/>
            <a:ext cx="2845295" cy="3683358"/>
          </a:xfrm>
        </p:spPr>
        <p:txBody>
          <a:bodyPr anchor="ctr">
            <a:normAutofit/>
          </a:bodyPr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sz="2000"/>
              <a:t>Hours per week </a:t>
            </a:r>
          </a:p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sz="2000"/>
              <a:t>Age</a:t>
            </a:r>
            <a:endParaRPr lang="en-US" sz="2000">
              <a:cs typeface="Calibri" panose="020F0502020204030204"/>
            </a:endParaRPr>
          </a:p>
          <a:p>
            <a:pPr>
              <a:lnSpc>
                <a:spcPct val="200000"/>
              </a:lnSpc>
            </a:pPr>
            <a:r>
              <a:rPr lang="en-US" sz="2000"/>
              <a:t>Sex</a:t>
            </a:r>
            <a:endParaRPr lang="en-US" sz="2000">
              <a:cs typeface="Calibri"/>
            </a:endParaRP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194ABB1-2441-42A7-A73F-7D748DBAA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590741"/>
            <a:ext cx="7467600" cy="52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70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2C796-4247-4220-AC37-E07112236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Takeaway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99400DA7-7C85-48B8-8510-0DFE08534E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306825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8444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C7CFB-04BA-4087-86CD-395773B4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99" y="282443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Predictive Model Comparison </a:t>
            </a:r>
          </a:p>
        </p:txBody>
      </p:sp>
      <p:pic>
        <p:nvPicPr>
          <p:cNvPr id="13" name="Picture 16" descr="Table&#10;&#10;Description automatically generated">
            <a:extLst>
              <a:ext uri="{FF2B5EF4-FFF2-40B4-BE49-F238E27FC236}">
                <a16:creationId xmlns:a16="http://schemas.microsoft.com/office/drawing/2014/main" id="{F134523B-7BFA-4533-81B4-FE64515EF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32188" y="1610253"/>
            <a:ext cx="6291308" cy="2328880"/>
          </a:xfrm>
          <a:prstGeom prst="rect">
            <a:avLst/>
          </a:prstGeom>
        </p:spPr>
      </p:pic>
      <p:pic>
        <p:nvPicPr>
          <p:cNvPr id="15" name="Picture 4" descr="Chart&#10;&#10;Description automatically generated">
            <a:extLst>
              <a:ext uri="{FF2B5EF4-FFF2-40B4-BE49-F238E27FC236}">
                <a16:creationId xmlns:a16="http://schemas.microsoft.com/office/drawing/2014/main" id="{046EC8D1-46B3-410D-B586-753DE22DA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533" y="3172408"/>
            <a:ext cx="2879004" cy="2226158"/>
          </a:xfrm>
          <a:prstGeom prst="rect">
            <a:avLst/>
          </a:prstGeom>
        </p:spPr>
      </p:pic>
      <p:pic>
        <p:nvPicPr>
          <p:cNvPr id="17" name="Picture 6">
            <a:extLst>
              <a:ext uri="{FF2B5EF4-FFF2-40B4-BE49-F238E27FC236}">
                <a16:creationId xmlns:a16="http://schemas.microsoft.com/office/drawing/2014/main" id="{F2E5DFEE-EA88-4C74-BC61-0AE1FE1FE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2621" y="3172407"/>
            <a:ext cx="2895878" cy="21423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D5A8D0F-7FB3-47F4-B7D6-FD2F7B972532}"/>
              </a:ext>
            </a:extLst>
          </p:cNvPr>
          <p:cNvSpPr txBox="1"/>
          <p:nvPr/>
        </p:nvSpPr>
        <p:spPr>
          <a:xfrm>
            <a:off x="7380362" y="4296398"/>
            <a:ext cx="1469874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/>
              <a:t>Decision Tree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AC71D0-FD58-46D0-AEDA-F67AC31C6B94}"/>
              </a:ext>
            </a:extLst>
          </p:cNvPr>
          <p:cNvSpPr txBox="1"/>
          <p:nvPr/>
        </p:nvSpPr>
        <p:spPr>
          <a:xfrm>
            <a:off x="10407808" y="4387611"/>
            <a:ext cx="1692441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/>
              <a:t>Random Forest</a:t>
            </a:r>
          </a:p>
        </p:txBody>
      </p:sp>
      <p:pic>
        <p:nvPicPr>
          <p:cNvPr id="20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23D7076B-5F8B-424B-B9B7-484F0F9F8E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8534" y="5205198"/>
            <a:ext cx="2895878" cy="158834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2FCDABAE-ED8D-4F4A-8FE7-CF5B3DC974D2}"/>
              </a:ext>
            </a:extLst>
          </p:cNvPr>
          <p:cNvSpPr txBox="1">
            <a:spLocks/>
          </p:cNvSpPr>
          <p:nvPr/>
        </p:nvSpPr>
        <p:spPr>
          <a:xfrm>
            <a:off x="7271654" y="6181410"/>
            <a:ext cx="1687289" cy="307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latin typeface="+mn-lt"/>
                <a:ea typeface="+mn-ea"/>
                <a:cs typeface="+mn-cs"/>
              </a:rPr>
              <a:t>Naïve Bayes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3D79B1-8DE9-42EF-AE36-35DE44EDBC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5866" y="5245215"/>
            <a:ext cx="2954383" cy="1548329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4DE07FC3-5171-4C5A-9C9D-862C18BBBEFD}"/>
              </a:ext>
            </a:extLst>
          </p:cNvPr>
          <p:cNvSpPr txBox="1">
            <a:spLocks/>
          </p:cNvSpPr>
          <p:nvPr/>
        </p:nvSpPr>
        <p:spPr>
          <a:xfrm>
            <a:off x="10321210" y="6116215"/>
            <a:ext cx="1687289" cy="307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latin typeface="+mn-lt"/>
                <a:ea typeface="+mn-ea"/>
                <a:cs typeface="+mn-cs"/>
              </a:rPr>
              <a:t>Logistical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EC9374-F6CB-4383-9245-75E108CF4366}"/>
              </a:ext>
            </a:extLst>
          </p:cNvPr>
          <p:cNvSpPr txBox="1"/>
          <p:nvPr/>
        </p:nvSpPr>
        <p:spPr>
          <a:xfrm>
            <a:off x="341844" y="1828417"/>
            <a:ext cx="4973784" cy="444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/>
              <a:t>The team was able to utilize different methods to generate predictive models.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/>
              <a:t>Based on the accuracy, the team decided to choose the random forest model for future prediction.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/>
              <a:t>However, the logistical regression method can be a reasonable alternative consider its accuracy. </a:t>
            </a:r>
          </a:p>
        </p:txBody>
      </p:sp>
    </p:spTree>
    <p:extLst>
      <p:ext uri="{BB962C8B-B14F-4D97-AF65-F5344CB8AC3E}">
        <p14:creationId xmlns:p14="http://schemas.microsoft.com/office/powerpoint/2010/main" val="4036930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CFD52-754E-4314-B578-350160D9F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42" y="282443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Take Away and Recommendation</a:t>
            </a:r>
          </a:p>
        </p:txBody>
      </p:sp>
      <p:graphicFrame>
        <p:nvGraphicFramePr>
          <p:cNvPr id="18" name="Content Placeholder 6">
            <a:extLst>
              <a:ext uri="{FF2B5EF4-FFF2-40B4-BE49-F238E27FC236}">
                <a16:creationId xmlns:a16="http://schemas.microsoft.com/office/drawing/2014/main" id="{895F39C9-B75A-413D-A1D2-30BFC6E5BC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0348148"/>
              </p:ext>
            </p:extLst>
          </p:nvPr>
        </p:nvGraphicFramePr>
        <p:xfrm>
          <a:off x="463247" y="1789340"/>
          <a:ext cx="11120361" cy="4786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4796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947</Words>
  <Application>Microsoft Office PowerPoint</Application>
  <PresentationFormat>Widescreen</PresentationFormat>
  <Paragraphs>87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Wingdings</vt:lpstr>
      <vt:lpstr>office theme</vt:lpstr>
      <vt:lpstr>Houshold Incomes Prediction</vt:lpstr>
      <vt:lpstr>Agenda</vt:lpstr>
      <vt:lpstr>Executive Summary</vt:lpstr>
      <vt:lpstr>Insights #1</vt:lpstr>
      <vt:lpstr>Takeaway</vt:lpstr>
      <vt:lpstr>Insights #2</vt:lpstr>
      <vt:lpstr>Takeaway</vt:lpstr>
      <vt:lpstr>Predictive Model Comparison </vt:lpstr>
      <vt:lpstr>Take Away and Recommendation</vt:lpstr>
      <vt:lpstr>Thank you </vt:lpstr>
      <vt:lpstr>Appendix</vt:lpstr>
      <vt:lpstr>Data Cleaning/Process- ( Appendix)</vt:lpstr>
      <vt:lpstr>Decision tree model</vt:lpstr>
      <vt:lpstr>Logit Model </vt:lpstr>
      <vt:lpstr>Count Unique categorical  variables </vt:lpstr>
      <vt:lpstr>Outlier Count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Falomy Eugene</cp:lastModifiedBy>
  <cp:revision>5</cp:revision>
  <dcterms:created xsi:type="dcterms:W3CDTF">2021-11-08T00:13:20Z</dcterms:created>
  <dcterms:modified xsi:type="dcterms:W3CDTF">2022-02-13T03:59:36Z</dcterms:modified>
</cp:coreProperties>
</file>

<file path=docProps/thumbnail.jpeg>
</file>